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 id="2147483685" r:id="rId2"/>
    <p:sldMasterId id="2147483665" r:id="rId3"/>
    <p:sldMasterId id="2147483677" r:id="rId4"/>
  </p:sldMasterIdLst>
  <p:notesMasterIdLst>
    <p:notesMasterId r:id="rId64"/>
  </p:notesMasterIdLst>
  <p:handoutMasterIdLst>
    <p:handoutMasterId r:id="rId65"/>
  </p:handoutMasterIdLst>
  <p:sldIdLst>
    <p:sldId id="456" r:id="rId5"/>
    <p:sldId id="629" r:id="rId6"/>
    <p:sldId id="457" r:id="rId7"/>
    <p:sldId id="373" r:id="rId8"/>
    <p:sldId id="563" r:id="rId9"/>
    <p:sldId id="273" r:id="rId10"/>
    <p:sldId id="372" r:id="rId11"/>
    <p:sldId id="321" r:id="rId12"/>
    <p:sldId id="322" r:id="rId13"/>
    <p:sldId id="378" r:id="rId14"/>
    <p:sldId id="409" r:id="rId15"/>
    <p:sldId id="567" r:id="rId16"/>
    <p:sldId id="410" r:id="rId17"/>
    <p:sldId id="339" r:id="rId18"/>
    <p:sldId id="568" r:id="rId19"/>
    <p:sldId id="341" r:id="rId20"/>
    <p:sldId id="334" r:id="rId21"/>
    <p:sldId id="337" r:id="rId22"/>
    <p:sldId id="338" r:id="rId23"/>
    <p:sldId id="564" r:id="rId24"/>
    <p:sldId id="569" r:id="rId25"/>
    <p:sldId id="565" r:id="rId26"/>
    <p:sldId id="566" r:id="rId27"/>
    <p:sldId id="413" r:id="rId28"/>
    <p:sldId id="376" r:id="rId29"/>
    <p:sldId id="415" r:id="rId30"/>
    <p:sldId id="630" r:id="rId31"/>
    <p:sldId id="416" r:id="rId32"/>
    <p:sldId id="570" r:id="rId33"/>
    <p:sldId id="417" r:id="rId34"/>
    <p:sldId id="419" r:id="rId35"/>
    <p:sldId id="421" r:id="rId36"/>
    <p:sldId id="420" r:id="rId37"/>
    <p:sldId id="418" r:id="rId38"/>
    <p:sldId id="422" r:id="rId39"/>
    <p:sldId id="423" r:id="rId40"/>
    <p:sldId id="432" r:id="rId41"/>
    <p:sldId id="433" r:id="rId42"/>
    <p:sldId id="434" r:id="rId43"/>
    <p:sldId id="435" r:id="rId44"/>
    <p:sldId id="437" r:id="rId45"/>
    <p:sldId id="438" r:id="rId46"/>
    <p:sldId id="439" r:id="rId47"/>
    <p:sldId id="573" r:id="rId48"/>
    <p:sldId id="446" r:id="rId49"/>
    <p:sldId id="443" r:id="rId50"/>
    <p:sldId id="453" r:id="rId51"/>
    <p:sldId id="444" r:id="rId52"/>
    <p:sldId id="560" r:id="rId53"/>
    <p:sldId id="431" r:id="rId54"/>
    <p:sldId id="448" r:id="rId55"/>
    <p:sldId id="449" r:id="rId56"/>
    <p:sldId id="450" r:id="rId57"/>
    <p:sldId id="451" r:id="rId58"/>
    <p:sldId id="628" r:id="rId59"/>
    <p:sldId id="426" r:id="rId60"/>
    <p:sldId id="430" r:id="rId61"/>
    <p:sldId id="429" r:id="rId62"/>
    <p:sldId id="572" r:id="rId63"/>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1860" y="-9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19" tIns="46660" rIns="93319" bIns="46660" rtlCol="0"/>
          <a:lstStyle>
            <a:lvl1pPr algn="l">
              <a:defRPr sz="1200"/>
            </a:lvl1pPr>
          </a:lstStyle>
          <a:p>
            <a:endParaRPr lang="en-US"/>
          </a:p>
        </p:txBody>
      </p:sp>
      <p:sp>
        <p:nvSpPr>
          <p:cNvPr id="3" name="Date Placeholder 2"/>
          <p:cNvSpPr>
            <a:spLocks noGrp="1"/>
          </p:cNvSpPr>
          <p:nvPr>
            <p:ph type="dt" sz="quarter" idx="1"/>
          </p:nvPr>
        </p:nvSpPr>
        <p:spPr>
          <a:xfrm>
            <a:off x="3978133" y="0"/>
            <a:ext cx="3043343" cy="465455"/>
          </a:xfrm>
          <a:prstGeom prst="rect">
            <a:avLst/>
          </a:prstGeom>
        </p:spPr>
        <p:txBody>
          <a:bodyPr vert="horz" lIns="93319" tIns="46660" rIns="93319" bIns="46660" rtlCol="0"/>
          <a:lstStyle>
            <a:lvl1pPr algn="r">
              <a:defRPr sz="1200"/>
            </a:lvl1pPr>
          </a:lstStyle>
          <a:p>
            <a:fld id="{09E4D575-0608-41A4-85DE-9AC3F1BB1970}" type="datetimeFigureOut">
              <a:rPr lang="en-US" smtClean="0"/>
              <a:t>8/27/2020</a:t>
            </a:fld>
            <a:endParaRPr lang="en-US"/>
          </a:p>
        </p:txBody>
      </p:sp>
      <p:sp>
        <p:nvSpPr>
          <p:cNvPr id="4" name="Footer Placeholder 3"/>
          <p:cNvSpPr>
            <a:spLocks noGrp="1"/>
          </p:cNvSpPr>
          <p:nvPr>
            <p:ph type="ftr" sz="quarter" idx="2"/>
          </p:nvPr>
        </p:nvSpPr>
        <p:spPr>
          <a:xfrm>
            <a:off x="1" y="8842030"/>
            <a:ext cx="3043343" cy="465455"/>
          </a:xfrm>
          <a:prstGeom prst="rect">
            <a:avLst/>
          </a:prstGeom>
        </p:spPr>
        <p:txBody>
          <a:bodyPr vert="horz" lIns="93319" tIns="46660" rIns="93319" bIns="46660" rtlCol="0" anchor="b"/>
          <a:lstStyle>
            <a:lvl1pPr algn="l">
              <a:defRPr sz="1200"/>
            </a:lvl1pPr>
          </a:lstStyle>
          <a:p>
            <a:endParaRPr lang="en-US"/>
          </a:p>
        </p:txBody>
      </p:sp>
      <p:sp>
        <p:nvSpPr>
          <p:cNvPr id="5" name="Slide Number Placeholder 4"/>
          <p:cNvSpPr>
            <a:spLocks noGrp="1"/>
          </p:cNvSpPr>
          <p:nvPr>
            <p:ph type="sldNum" sz="quarter" idx="3"/>
          </p:nvPr>
        </p:nvSpPr>
        <p:spPr>
          <a:xfrm>
            <a:off x="3978133" y="8842030"/>
            <a:ext cx="3043343" cy="465455"/>
          </a:xfrm>
          <a:prstGeom prst="rect">
            <a:avLst/>
          </a:prstGeom>
        </p:spPr>
        <p:txBody>
          <a:bodyPr vert="horz" lIns="93319" tIns="46660" rIns="93319" bIns="46660" rtlCol="0" anchor="b"/>
          <a:lstStyle>
            <a:lvl1pPr algn="r">
              <a:defRPr sz="1200"/>
            </a:lvl1pPr>
          </a:lstStyle>
          <a:p>
            <a:fld id="{213BBFF2-C318-44BF-923E-953C4C1378A2}" type="slidenum">
              <a:rPr lang="en-US" smtClean="0"/>
              <a:t>‹#›</a:t>
            </a:fld>
            <a:endParaRPr lang="en-US"/>
          </a:p>
        </p:txBody>
      </p:sp>
    </p:spTree>
    <p:extLst>
      <p:ext uri="{BB962C8B-B14F-4D97-AF65-F5344CB8AC3E}">
        <p14:creationId xmlns:p14="http://schemas.microsoft.com/office/powerpoint/2010/main" val="3184758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19" tIns="46660" rIns="93319" bIns="46660" rtlCol="0"/>
          <a:lstStyle>
            <a:lvl1pPr algn="l">
              <a:defRPr sz="1200"/>
            </a:lvl1pPr>
          </a:lstStyle>
          <a:p>
            <a:endParaRPr lang="en-US"/>
          </a:p>
        </p:txBody>
      </p:sp>
      <p:sp>
        <p:nvSpPr>
          <p:cNvPr id="3" name="Date Placeholder 2"/>
          <p:cNvSpPr>
            <a:spLocks noGrp="1"/>
          </p:cNvSpPr>
          <p:nvPr>
            <p:ph type="dt" idx="1"/>
          </p:nvPr>
        </p:nvSpPr>
        <p:spPr>
          <a:xfrm>
            <a:off x="3978133" y="0"/>
            <a:ext cx="3043343" cy="465455"/>
          </a:xfrm>
          <a:prstGeom prst="rect">
            <a:avLst/>
          </a:prstGeom>
        </p:spPr>
        <p:txBody>
          <a:bodyPr vert="horz" lIns="93319" tIns="46660" rIns="93319" bIns="46660" rtlCol="0"/>
          <a:lstStyle>
            <a:lvl1pPr algn="r">
              <a:defRPr sz="1200"/>
            </a:lvl1pPr>
          </a:lstStyle>
          <a:p>
            <a:fld id="{A5597D3F-EF2A-4560-8A5D-D71989325B4B}" type="datetimeFigureOut">
              <a:rPr lang="en-US" smtClean="0"/>
              <a:t>8/27/2020</a:t>
            </a:fld>
            <a:endParaRPr lang="en-US"/>
          </a:p>
        </p:txBody>
      </p:sp>
      <p:sp>
        <p:nvSpPr>
          <p:cNvPr id="4" name="Slide Image Placeholder 3"/>
          <p:cNvSpPr>
            <a:spLocks noGrp="1" noRot="1" noChangeAspect="1"/>
          </p:cNvSpPr>
          <p:nvPr>
            <p:ph type="sldImg" idx="2"/>
          </p:nvPr>
        </p:nvSpPr>
        <p:spPr>
          <a:xfrm>
            <a:off x="1182688" y="696913"/>
            <a:ext cx="4657725" cy="3492500"/>
          </a:xfrm>
          <a:prstGeom prst="rect">
            <a:avLst/>
          </a:prstGeom>
          <a:noFill/>
          <a:ln w="12700">
            <a:solidFill>
              <a:prstClr val="black"/>
            </a:solidFill>
          </a:ln>
        </p:spPr>
        <p:txBody>
          <a:bodyPr vert="horz" lIns="93319" tIns="46660" rIns="93319" bIns="46660" rtlCol="0" anchor="ctr"/>
          <a:lstStyle/>
          <a:p>
            <a:endParaRPr lang="en-US"/>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3319" tIns="46660" rIns="93319" bIns="4666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42030"/>
            <a:ext cx="3043343" cy="465455"/>
          </a:xfrm>
          <a:prstGeom prst="rect">
            <a:avLst/>
          </a:prstGeom>
        </p:spPr>
        <p:txBody>
          <a:bodyPr vert="horz" lIns="93319" tIns="46660" rIns="93319" bIns="46660" rtlCol="0" anchor="b"/>
          <a:lstStyle>
            <a:lvl1pPr algn="l">
              <a:defRPr sz="1200"/>
            </a:lvl1pPr>
          </a:lstStyle>
          <a:p>
            <a:endParaRPr lang="en-US"/>
          </a:p>
        </p:txBody>
      </p:sp>
      <p:sp>
        <p:nvSpPr>
          <p:cNvPr id="7" name="Slide Number Placeholder 6"/>
          <p:cNvSpPr>
            <a:spLocks noGrp="1"/>
          </p:cNvSpPr>
          <p:nvPr>
            <p:ph type="sldNum" sz="quarter" idx="5"/>
          </p:nvPr>
        </p:nvSpPr>
        <p:spPr>
          <a:xfrm>
            <a:off x="3978133" y="8842030"/>
            <a:ext cx="3043343" cy="465455"/>
          </a:xfrm>
          <a:prstGeom prst="rect">
            <a:avLst/>
          </a:prstGeom>
        </p:spPr>
        <p:txBody>
          <a:bodyPr vert="horz" lIns="93319" tIns="46660" rIns="93319" bIns="46660" rtlCol="0" anchor="b"/>
          <a:lstStyle>
            <a:lvl1pPr algn="r">
              <a:defRPr sz="1200"/>
            </a:lvl1pPr>
          </a:lstStyle>
          <a:p>
            <a:fld id="{255E7A22-A591-439F-95D0-42B9B244C886}" type="slidenum">
              <a:rPr lang="en-US" smtClean="0"/>
              <a:t>‹#›</a:t>
            </a:fld>
            <a:endParaRPr lang="en-US"/>
          </a:p>
        </p:txBody>
      </p:sp>
    </p:spTree>
    <p:extLst>
      <p:ext uri="{BB962C8B-B14F-4D97-AF65-F5344CB8AC3E}">
        <p14:creationId xmlns:p14="http://schemas.microsoft.com/office/powerpoint/2010/main" val="820923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5E7A22-A591-439F-95D0-42B9B244C886}" type="slidenum">
              <a:rPr lang="en-US" smtClean="0"/>
              <a:t>2</a:t>
            </a:fld>
            <a:endParaRPr lang="en-US"/>
          </a:p>
        </p:txBody>
      </p:sp>
    </p:spTree>
    <p:extLst>
      <p:ext uri="{BB962C8B-B14F-4D97-AF65-F5344CB8AC3E}">
        <p14:creationId xmlns:p14="http://schemas.microsoft.com/office/powerpoint/2010/main" val="987383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5E7A22-A591-439F-95D0-42B9B244C886}" type="slidenum">
              <a:rPr lang="en-US" smtClean="0"/>
              <a:t>55</a:t>
            </a:fld>
            <a:endParaRPr lang="en-US"/>
          </a:p>
        </p:txBody>
      </p:sp>
    </p:spTree>
    <p:extLst>
      <p:ext uri="{BB962C8B-B14F-4D97-AF65-F5344CB8AC3E}">
        <p14:creationId xmlns:p14="http://schemas.microsoft.com/office/powerpoint/2010/main" val="1770389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E7A22-A591-439F-95D0-42B9B244C886}"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478585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E7A22-A591-439F-95D0-42B9B244C886}"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76255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E7A22-A591-439F-95D0-42B9B244C886}"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393437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ServeOhio</a:t>
            </a:r>
          </a:p>
        </p:txBody>
      </p:sp>
      <p:sp>
        <p:nvSpPr>
          <p:cNvPr id="5" name="Slide Number Placeholder 4"/>
          <p:cNvSpPr>
            <a:spLocks noGrp="1"/>
          </p:cNvSpPr>
          <p:nvPr>
            <p:ph type="sldNum" sz="quarter" idx="11"/>
          </p:nvPr>
        </p:nvSpPr>
        <p:spPr/>
        <p:txBody>
          <a:bodyPr/>
          <a:lstStyle/>
          <a:p>
            <a:fld id="{255E7A22-A591-439F-95D0-42B9B244C886}" type="slidenum">
              <a:rPr lang="en-US" smtClean="0"/>
              <a:t>36</a:t>
            </a:fld>
            <a:endParaRPr lang="en-US"/>
          </a:p>
        </p:txBody>
      </p:sp>
    </p:spTree>
    <p:extLst>
      <p:ext uri="{BB962C8B-B14F-4D97-AF65-F5344CB8AC3E}">
        <p14:creationId xmlns:p14="http://schemas.microsoft.com/office/powerpoint/2010/main" val="2563717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E7A22-A591-439F-95D0-42B9B244C886}"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407319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5E7A22-A591-439F-95D0-42B9B244C886}"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444390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5EA9C821-F59A-4C31-9854-5A088CCA3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a:extLst>
              <a:ext uri="{FF2B5EF4-FFF2-40B4-BE49-F238E27FC236}">
                <a16:creationId xmlns:a16="http://schemas.microsoft.com/office/drawing/2014/main" id="{E860EBCC-B18A-4530-B54E-F63A9199339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90116" name="Slide Number Placeholder 3">
            <a:extLst>
              <a:ext uri="{FF2B5EF4-FFF2-40B4-BE49-F238E27FC236}">
                <a16:creationId xmlns:a16="http://schemas.microsoft.com/office/drawing/2014/main" id="{D6A4613F-3AE2-46B4-8DD7-D11176ACA7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229" indent="-285118">
              <a:spcBef>
                <a:spcPct val="30000"/>
              </a:spcBef>
              <a:defRPr sz="1200">
                <a:solidFill>
                  <a:schemeClr val="tx1"/>
                </a:solidFill>
                <a:latin typeface="Calibri" panose="020F0502020204030204" pitchFamily="34" charset="0"/>
              </a:defRPr>
            </a:lvl2pPr>
            <a:lvl3pPr marL="1143676" indent="-227454">
              <a:spcBef>
                <a:spcPct val="30000"/>
              </a:spcBef>
              <a:defRPr sz="1200">
                <a:solidFill>
                  <a:schemeClr val="tx1"/>
                </a:solidFill>
                <a:latin typeface="Calibri" panose="020F0502020204030204" pitchFamily="34" charset="0"/>
              </a:defRPr>
            </a:lvl3pPr>
            <a:lvl4pPr marL="1601788" indent="-227454">
              <a:spcBef>
                <a:spcPct val="30000"/>
              </a:spcBef>
              <a:defRPr sz="1200">
                <a:solidFill>
                  <a:schemeClr val="tx1"/>
                </a:solidFill>
                <a:latin typeface="Calibri" panose="020F0502020204030204" pitchFamily="34" charset="0"/>
              </a:defRPr>
            </a:lvl4pPr>
            <a:lvl5pPr marL="2059899" indent="-227454">
              <a:spcBef>
                <a:spcPct val="30000"/>
              </a:spcBef>
              <a:defRPr sz="1200">
                <a:solidFill>
                  <a:schemeClr val="tx1"/>
                </a:solidFill>
                <a:latin typeface="Calibri" panose="020F0502020204030204" pitchFamily="34" charset="0"/>
              </a:defRPr>
            </a:lvl5pPr>
            <a:lvl6pPr marL="2521214" indent="-227454" eaLnBrk="0" fontAlgn="base" hangingPunct="0">
              <a:spcBef>
                <a:spcPct val="30000"/>
              </a:spcBef>
              <a:spcAft>
                <a:spcPct val="0"/>
              </a:spcAft>
              <a:defRPr sz="1200">
                <a:solidFill>
                  <a:schemeClr val="tx1"/>
                </a:solidFill>
                <a:latin typeface="Calibri" panose="020F0502020204030204" pitchFamily="34" charset="0"/>
              </a:defRPr>
            </a:lvl6pPr>
            <a:lvl7pPr marL="2982528" indent="-227454" eaLnBrk="0" fontAlgn="base" hangingPunct="0">
              <a:spcBef>
                <a:spcPct val="30000"/>
              </a:spcBef>
              <a:spcAft>
                <a:spcPct val="0"/>
              </a:spcAft>
              <a:defRPr sz="1200">
                <a:solidFill>
                  <a:schemeClr val="tx1"/>
                </a:solidFill>
                <a:latin typeface="Calibri" panose="020F0502020204030204" pitchFamily="34" charset="0"/>
              </a:defRPr>
            </a:lvl7pPr>
            <a:lvl8pPr marL="3443843" indent="-227454" eaLnBrk="0" fontAlgn="base" hangingPunct="0">
              <a:spcBef>
                <a:spcPct val="30000"/>
              </a:spcBef>
              <a:spcAft>
                <a:spcPct val="0"/>
              </a:spcAft>
              <a:defRPr sz="1200">
                <a:solidFill>
                  <a:schemeClr val="tx1"/>
                </a:solidFill>
                <a:latin typeface="Calibri" panose="020F0502020204030204" pitchFamily="34" charset="0"/>
              </a:defRPr>
            </a:lvl8pPr>
            <a:lvl9pPr marL="3905158" indent="-22745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19099AB-03DB-4E12-A4BA-4FCE8EE762CC}" type="slidenum">
              <a:rPr lang="en-US" altLang="en-US" smtClean="0">
                <a:latin typeface="Times New Roman" panose="02020603050405020304" pitchFamily="18" charset="0"/>
              </a:rPr>
              <a:pPr>
                <a:spcBef>
                  <a:spcPct val="0"/>
                </a:spcBef>
              </a:pPr>
              <a:t>49</a:t>
            </a:fld>
            <a:endParaRPr lang="en-US" altLang="en-US">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ServeOhio</a:t>
            </a:r>
          </a:p>
        </p:txBody>
      </p:sp>
      <p:sp>
        <p:nvSpPr>
          <p:cNvPr id="5" name="Slide Number Placeholder 4"/>
          <p:cNvSpPr>
            <a:spLocks noGrp="1"/>
          </p:cNvSpPr>
          <p:nvPr>
            <p:ph type="sldNum" sz="quarter" idx="11"/>
          </p:nvPr>
        </p:nvSpPr>
        <p:spPr/>
        <p:txBody>
          <a:bodyPr/>
          <a:lstStyle/>
          <a:p>
            <a:fld id="{255E7A22-A591-439F-95D0-42B9B244C886}" type="slidenum">
              <a:rPr lang="en-US" smtClean="0"/>
              <a:t>51</a:t>
            </a:fld>
            <a:endParaRPr lang="en-US"/>
          </a:p>
        </p:txBody>
      </p:sp>
    </p:spTree>
    <p:extLst>
      <p:ext uri="{BB962C8B-B14F-4D97-AF65-F5344CB8AC3E}">
        <p14:creationId xmlns:p14="http://schemas.microsoft.com/office/powerpoint/2010/main" val="664148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2"/>
          <p:cNvSpPr>
            <a:spLocks noGrp="1"/>
          </p:cNvSpPr>
          <p:nvPr>
            <p:ph type="title"/>
          </p:nvPr>
        </p:nvSpPr>
        <p:spPr>
          <a:xfrm>
            <a:off x="457200" y="2209800"/>
            <a:ext cx="8229600" cy="1066800"/>
          </a:xfrm>
        </p:spPr>
        <p:txBody>
          <a:bodyPr/>
          <a:lstStyle>
            <a:lvl1pPr>
              <a:defRPr>
                <a:solidFill>
                  <a:srgbClr val="B5121B"/>
                </a:solidFill>
              </a:defRPr>
            </a:lvl1pPr>
          </a:lstStyle>
          <a:p>
            <a:r>
              <a:rPr lang="en-US" dirty="0"/>
              <a:t>Click to edit Master title style</a:t>
            </a:r>
          </a:p>
        </p:txBody>
      </p:sp>
      <p:sp>
        <p:nvSpPr>
          <p:cNvPr id="4" name="Date Placeholder 3">
            <a:extLst>
              <a:ext uri="{FF2B5EF4-FFF2-40B4-BE49-F238E27FC236}">
                <a16:creationId xmlns:a16="http://schemas.microsoft.com/office/drawing/2014/main" id="{70CB29A1-F50C-4269-9277-979115A76C87}"/>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5" name="Footer Placeholder 4">
            <a:extLst>
              <a:ext uri="{FF2B5EF4-FFF2-40B4-BE49-F238E27FC236}">
                <a16:creationId xmlns:a16="http://schemas.microsoft.com/office/drawing/2014/main" id="{ED7213EA-C578-4FB8-A673-A39A8E2BA30C}"/>
              </a:ext>
            </a:extLst>
          </p:cNvPr>
          <p:cNvSpPr>
            <a:spLocks noGrp="1"/>
          </p:cNvSpPr>
          <p:nvPr>
            <p:ph type="ftr" sz="quarter" idx="11"/>
          </p:nvPr>
        </p:nvSpPr>
        <p:spPr/>
        <p:txBody>
          <a:bodyPr/>
          <a:lstStyle>
            <a:lvl1pPr>
              <a:defRPr i="1"/>
            </a:lvl1pPr>
          </a:lstStyle>
          <a:p>
            <a:pPr>
              <a:defRPr/>
            </a:pPr>
            <a:r>
              <a:rPr lang="en-US"/>
              <a:t>ServeOhio strengthens communities through AmeriCorps and volunteer engagement.</a:t>
            </a:r>
            <a:endParaRPr lang="en-US" dirty="0"/>
          </a:p>
        </p:txBody>
      </p:sp>
    </p:spTree>
    <p:extLst>
      <p:ext uri="{BB962C8B-B14F-4D97-AF65-F5344CB8AC3E}">
        <p14:creationId xmlns:p14="http://schemas.microsoft.com/office/powerpoint/2010/main" val="1252957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B08078-4147-44DF-BBE7-BF0990B1A28B}"/>
              </a:ext>
            </a:extLst>
          </p:cNvPr>
          <p:cNvSpPr>
            <a:spLocks noGrp="1"/>
          </p:cNvSpPr>
          <p:nvPr>
            <p:ph type="dt" sz="half" idx="10"/>
          </p:nvPr>
        </p:nvSpPr>
        <p:spPr/>
        <p:txBody>
          <a:bodyPr/>
          <a:lstStyle>
            <a:lvl1pPr>
              <a:defRPr/>
            </a:lvl1pPr>
          </a:lstStyle>
          <a:p>
            <a:pPr>
              <a:defRPr/>
            </a:pPr>
            <a:r>
              <a:rPr lang="en-US"/>
              <a:t>www.ServeOhio.org |@ServeOhio</a:t>
            </a:r>
          </a:p>
        </p:txBody>
      </p:sp>
      <p:sp>
        <p:nvSpPr>
          <p:cNvPr id="5" name="Footer Placeholder 4">
            <a:extLst>
              <a:ext uri="{FF2B5EF4-FFF2-40B4-BE49-F238E27FC236}">
                <a16:creationId xmlns:a16="http://schemas.microsoft.com/office/drawing/2014/main" id="{E95BB2B3-895E-46CF-886B-9D27936E681A}"/>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473846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2209800"/>
            <a:ext cx="40386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209800"/>
            <a:ext cx="40386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1C37E232-B0D0-4195-BB3D-7CDA98E51962}"/>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6" name="Footer Placeholder 5">
            <a:extLst>
              <a:ext uri="{FF2B5EF4-FFF2-40B4-BE49-F238E27FC236}">
                <a16:creationId xmlns:a16="http://schemas.microsoft.com/office/drawing/2014/main" id="{9A51E340-C64F-4623-87C7-69088BD02E1B}"/>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528208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828800"/>
            <a:ext cx="4040188" cy="7921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666999"/>
            <a:ext cx="4040188"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828800"/>
            <a:ext cx="4041775" cy="7921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666999"/>
            <a:ext cx="4041775"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C3495FA-9C4B-4ECE-AEBB-D66961F5B4EA}"/>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8" name="Footer Placeholder 7">
            <a:extLst>
              <a:ext uri="{FF2B5EF4-FFF2-40B4-BE49-F238E27FC236}">
                <a16:creationId xmlns:a16="http://schemas.microsoft.com/office/drawing/2014/main" id="{5588817A-E6E8-4B4E-86B3-7065A3492E1F}"/>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816155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C31EE2-1488-467E-8153-B8D67E5E8049}"/>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A2D18979-29FC-41BB-98F9-91736EFC759E}"/>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3389921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788BFF-11E0-4B0A-8282-88E6805FC1D3}"/>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3" name="Footer Placeholder 2">
            <a:extLst>
              <a:ext uri="{FF2B5EF4-FFF2-40B4-BE49-F238E27FC236}">
                <a16:creationId xmlns:a16="http://schemas.microsoft.com/office/drawing/2014/main" id="{CE5D39EF-AAE9-4DCA-9C0E-0FF7B1EB1FA7}"/>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2354737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3CF4B-B04B-41FA-92F7-BA83968C5B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961A82-DC10-4BBF-BD70-78C6B508D016}"/>
              </a:ext>
            </a:extLst>
          </p:cNvPr>
          <p:cNvSpPr>
            <a:spLocks noGrp="1"/>
          </p:cNvSpPr>
          <p:nvPr>
            <p:ph type="dt" sz="half" idx="10"/>
          </p:nvPr>
        </p:nvSpPr>
        <p:spPr/>
        <p:txBody>
          <a:bodyPr/>
          <a:lstStyle/>
          <a:p>
            <a:pPr>
              <a:defRPr/>
            </a:pPr>
            <a:r>
              <a:rPr lang="en-US"/>
              <a:t>www.ServeOhio.org |@ServeOhio</a:t>
            </a:r>
          </a:p>
        </p:txBody>
      </p:sp>
      <p:sp>
        <p:nvSpPr>
          <p:cNvPr id="4" name="Footer Placeholder 3">
            <a:extLst>
              <a:ext uri="{FF2B5EF4-FFF2-40B4-BE49-F238E27FC236}">
                <a16:creationId xmlns:a16="http://schemas.microsoft.com/office/drawing/2014/main" id="{A8667DD0-5F66-4087-BEE0-E3A547371F37}"/>
              </a:ext>
            </a:extLst>
          </p:cNvPr>
          <p:cNvSpPr>
            <a:spLocks noGrp="1"/>
          </p:cNvSpPr>
          <p:nvPr>
            <p:ph type="ftr" sz="quarter" idx="11"/>
          </p:nvPr>
        </p:nvSpPr>
        <p:spPr/>
        <p:txBody>
          <a:body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1337914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637F7-7EE1-4283-B0A4-F72A14A48FF4}"/>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42C2A9-D539-42B7-BAE1-6CA6606D2FF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CF5554-C11B-4CBB-99FB-59C378DD08C2}"/>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5" name="Footer Placeholder 4">
            <a:extLst>
              <a:ext uri="{FF2B5EF4-FFF2-40B4-BE49-F238E27FC236}">
                <a16:creationId xmlns:a16="http://schemas.microsoft.com/office/drawing/2014/main" id="{AE58049A-ADCE-49DA-927B-E5E20018AB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156EC7-25DE-419F-A034-4CCBEC311748}"/>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804902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079A4-98E9-4B20-A6CE-6C8EBFFD10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D2BA28-3E77-4867-ABDA-F0AE5ABD27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D94800-1525-48CB-AC7B-5542287C67FB}"/>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5" name="Footer Placeholder 4">
            <a:extLst>
              <a:ext uri="{FF2B5EF4-FFF2-40B4-BE49-F238E27FC236}">
                <a16:creationId xmlns:a16="http://schemas.microsoft.com/office/drawing/2014/main" id="{227348FA-46D7-4C39-8263-8E2338FBF6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31BC41-24AF-4C8E-B474-F72A83B150EA}"/>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19526152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61FD-AAE4-4A93-B601-D1F824660A4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2110335-0900-4D8F-A0CE-8319584C1464}"/>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874AA7-82EA-4D1D-96D5-BFD63C38A09A}"/>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5" name="Footer Placeholder 4">
            <a:extLst>
              <a:ext uri="{FF2B5EF4-FFF2-40B4-BE49-F238E27FC236}">
                <a16:creationId xmlns:a16="http://schemas.microsoft.com/office/drawing/2014/main" id="{56DFFB33-316F-4855-A917-9CBA06013C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7B4E89-3511-4C1B-92C0-9F4526AE4EA1}"/>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24074308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6A81B-59A1-49C4-B571-B3216AB4C6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0A470A-C47A-411D-A39E-B4C5F64589C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BD8FA0-7CBE-48E1-8610-64DD4AB6907D}"/>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873814-BD02-41A5-AF6B-713E1837CCBA}"/>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6" name="Footer Placeholder 5">
            <a:extLst>
              <a:ext uri="{FF2B5EF4-FFF2-40B4-BE49-F238E27FC236}">
                <a16:creationId xmlns:a16="http://schemas.microsoft.com/office/drawing/2014/main" id="{4A4C43A9-961D-489F-B3C0-B15E308E1B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ACCA88-68A2-470B-B1B1-F8CDA174250B}"/>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1664967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E7F7D7-A9CC-4C55-80F8-09DD06F1DEA4}"/>
              </a:ext>
            </a:extLst>
          </p:cNvPr>
          <p:cNvSpPr>
            <a:spLocks noGrp="1"/>
          </p:cNvSpPr>
          <p:nvPr>
            <p:ph type="dt" sz="half" idx="10"/>
          </p:nvPr>
        </p:nvSpPr>
        <p:spPr/>
        <p:txBody>
          <a:bodyPr/>
          <a:lstStyle>
            <a:lvl1pPr>
              <a:defRPr/>
            </a:lvl1pPr>
          </a:lstStyle>
          <a:p>
            <a:pPr>
              <a:defRPr/>
            </a:pPr>
            <a:r>
              <a:rPr lang="en-US"/>
              <a:t>www.ServeOhio.org |@</a:t>
            </a:r>
            <a:r>
              <a:rPr lang="en-US" err="1"/>
              <a:t>ServeOhio</a:t>
            </a:r>
            <a:endParaRPr lang="en-US"/>
          </a:p>
        </p:txBody>
      </p:sp>
      <p:sp>
        <p:nvSpPr>
          <p:cNvPr id="5" name="Footer Placeholder 4">
            <a:extLst>
              <a:ext uri="{FF2B5EF4-FFF2-40B4-BE49-F238E27FC236}">
                <a16:creationId xmlns:a16="http://schemas.microsoft.com/office/drawing/2014/main" id="{D84049C3-89F5-4DAA-A29F-4C0EF215CD98}"/>
              </a:ext>
            </a:extLst>
          </p:cNvPr>
          <p:cNvSpPr>
            <a:spLocks noGrp="1"/>
          </p:cNvSpPr>
          <p:nvPr>
            <p:ph type="ftr" sz="quarter" idx="11"/>
          </p:nvPr>
        </p:nvSpPr>
        <p:spPr/>
        <p:txBody>
          <a:bodyPr/>
          <a:lstStyle>
            <a:lvl1pPr>
              <a:defRPr i="1"/>
            </a:lvl1pPr>
          </a:lstStyle>
          <a:p>
            <a:pPr>
              <a:defRPr/>
            </a:pPr>
            <a:r>
              <a:rPr lang="en-US"/>
              <a:t>ServeOhio strengthens communities through AmeriCorps and volunteer engagement.</a:t>
            </a:r>
            <a:endParaRPr lang="en-US" dirty="0"/>
          </a:p>
        </p:txBody>
      </p:sp>
    </p:spTree>
    <p:extLst>
      <p:ext uri="{BB962C8B-B14F-4D97-AF65-F5344CB8AC3E}">
        <p14:creationId xmlns:p14="http://schemas.microsoft.com/office/powerpoint/2010/main" val="2089057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D3781-5CD6-478E-8F11-5B1C42502A2C}"/>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A94D9A-DA8D-4143-AC7F-12CE4FF3BA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65AB16-FC92-4575-8AC9-BB9884824161}"/>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BA1914-991F-48B0-8473-17D06353016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CE8505-03A6-47D8-8D01-7CC001907F2D}"/>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BC11B1F-2076-47B3-840B-93883E559A37}"/>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8" name="Footer Placeholder 7">
            <a:extLst>
              <a:ext uri="{FF2B5EF4-FFF2-40B4-BE49-F238E27FC236}">
                <a16:creationId xmlns:a16="http://schemas.microsoft.com/office/drawing/2014/main" id="{8702B21F-180F-4D81-8CED-973BDCF8AB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FA3D9A-7EA9-483B-9B18-D3D821F7F2F6}"/>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41828612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9313A-F1B9-4368-A6DB-1F683BA1D3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42CC20-3E11-420D-B94C-8F8398E539CA}"/>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4" name="Footer Placeholder 3">
            <a:extLst>
              <a:ext uri="{FF2B5EF4-FFF2-40B4-BE49-F238E27FC236}">
                <a16:creationId xmlns:a16="http://schemas.microsoft.com/office/drawing/2014/main" id="{90EF00F8-51B8-45B5-8096-721B0641EEF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6B61ED-91AA-45D2-B8F7-715369D5322F}"/>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32804220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EF01A6-B440-4635-886D-0E06C6BB91D2}"/>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3" name="Footer Placeholder 2">
            <a:extLst>
              <a:ext uri="{FF2B5EF4-FFF2-40B4-BE49-F238E27FC236}">
                <a16:creationId xmlns:a16="http://schemas.microsoft.com/office/drawing/2014/main" id="{4ACAE556-4FDD-465A-9045-49141C58FB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4544DF-54BB-41F8-851B-B85EAE11141B}"/>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34229114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7E4EB-92BF-41DF-9CC2-B3D361601D4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784CF8-530E-4680-9662-440C8DC9DAC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B42579-9E02-4ED4-9045-3CB3C3E78FF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BD59F9-2937-47B0-9451-A012356719CB}"/>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6" name="Footer Placeholder 5">
            <a:extLst>
              <a:ext uri="{FF2B5EF4-FFF2-40B4-BE49-F238E27FC236}">
                <a16:creationId xmlns:a16="http://schemas.microsoft.com/office/drawing/2014/main" id="{8303EEF2-107A-42DC-8060-DA317EE6F3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E9C1D1-23B8-434F-875E-B4E0E09973F7}"/>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15274513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6107B-39E5-4F41-A6E2-2E1001E1C28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3C3FE1-BC0D-42BD-8073-BCF5309EE89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EF16E1-6B6F-4A31-85CA-5A14A915B6A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6D7FB0-618D-48C7-96BC-AAA98FD7EE61}"/>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6" name="Footer Placeholder 5">
            <a:extLst>
              <a:ext uri="{FF2B5EF4-FFF2-40B4-BE49-F238E27FC236}">
                <a16:creationId xmlns:a16="http://schemas.microsoft.com/office/drawing/2014/main" id="{65A43613-16A5-4EF4-B50D-316C2664C4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6CB2DC-B521-46F0-81ED-750ACE3C2019}"/>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2154210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BD562-84D2-4C8D-9F8A-76D0AF3B89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FEFC16-4D97-4B03-B317-554EC09304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40E2DF-99FA-47B0-A032-FF3514776106}"/>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5" name="Footer Placeholder 4">
            <a:extLst>
              <a:ext uri="{FF2B5EF4-FFF2-40B4-BE49-F238E27FC236}">
                <a16:creationId xmlns:a16="http://schemas.microsoft.com/office/drawing/2014/main" id="{1A6EF524-19C0-4DA2-80BE-F71DB332E8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D946CD-A82E-46AD-A073-AB707C029FA5}"/>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1141181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6C75E9-93CA-4455-85AD-DAC7D44E182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8BE303-DB18-4B3C-A389-83CCB0CAE1E6}"/>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146D52-B5B5-4415-98F6-B3908344690F}"/>
              </a:ext>
            </a:extLst>
          </p:cNvPr>
          <p:cNvSpPr>
            <a:spLocks noGrp="1"/>
          </p:cNvSpPr>
          <p:nvPr>
            <p:ph type="dt" sz="half" idx="10"/>
          </p:nvPr>
        </p:nvSpPr>
        <p:spPr/>
        <p:txBody>
          <a:bodyPr/>
          <a:lstStyle/>
          <a:p>
            <a:fld id="{B3A7E5F6-5D92-4DD0-95F3-ECE0E988288A}" type="datetimeFigureOut">
              <a:rPr lang="en-US" smtClean="0"/>
              <a:t>8/27/2020</a:t>
            </a:fld>
            <a:endParaRPr lang="en-US"/>
          </a:p>
        </p:txBody>
      </p:sp>
      <p:sp>
        <p:nvSpPr>
          <p:cNvPr id="5" name="Footer Placeholder 4">
            <a:extLst>
              <a:ext uri="{FF2B5EF4-FFF2-40B4-BE49-F238E27FC236}">
                <a16:creationId xmlns:a16="http://schemas.microsoft.com/office/drawing/2014/main" id="{DBC0E76A-29F5-443A-AE5D-20266CAC7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FEA329-C77A-4853-80B1-DF3DE10FC4F1}"/>
              </a:ext>
            </a:extLst>
          </p:cNvPr>
          <p:cNvSpPr>
            <a:spLocks noGrp="1"/>
          </p:cNvSpPr>
          <p:nvPr>
            <p:ph type="sldNum" sz="quarter" idx="12"/>
          </p:nvPr>
        </p:nvSpPr>
        <p:spPr/>
        <p:txBody>
          <a:bodyPr/>
          <a:lstStyle/>
          <a:p>
            <a:fld id="{24B1E0A6-7A03-4F00-9EEC-28B970E7D440}" type="slidenum">
              <a:rPr lang="en-US" smtClean="0"/>
              <a:t>‹#›</a:t>
            </a:fld>
            <a:endParaRPr lang="en-US"/>
          </a:p>
        </p:txBody>
      </p:sp>
    </p:spTree>
    <p:extLst>
      <p:ext uri="{BB962C8B-B14F-4D97-AF65-F5344CB8AC3E}">
        <p14:creationId xmlns:p14="http://schemas.microsoft.com/office/powerpoint/2010/main" val="16682957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2"/>
          <p:cNvSpPr>
            <a:spLocks noGrp="1"/>
          </p:cNvSpPr>
          <p:nvPr>
            <p:ph type="title"/>
          </p:nvPr>
        </p:nvSpPr>
        <p:spPr>
          <a:xfrm>
            <a:off x="457200" y="2209800"/>
            <a:ext cx="8229600" cy="1066800"/>
          </a:xfrm>
        </p:spPr>
        <p:txBody>
          <a:bodyPr/>
          <a:lstStyle>
            <a:lvl1pPr>
              <a:defRPr>
                <a:solidFill>
                  <a:srgbClr val="B5121B"/>
                </a:solidFill>
              </a:defRPr>
            </a:lvl1pPr>
          </a:lstStyle>
          <a:p>
            <a:r>
              <a:rPr lang="en-US" dirty="0"/>
              <a:t>Click to edit Master title style</a:t>
            </a:r>
          </a:p>
        </p:txBody>
      </p:sp>
      <p:sp>
        <p:nvSpPr>
          <p:cNvPr id="4" name="Date Placeholder 3">
            <a:extLst>
              <a:ext uri="{FF2B5EF4-FFF2-40B4-BE49-F238E27FC236}">
                <a16:creationId xmlns:a16="http://schemas.microsoft.com/office/drawing/2014/main" id="{70CB29A1-F50C-4269-9277-979115A76C87}"/>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5" name="Footer Placeholder 4">
            <a:extLst>
              <a:ext uri="{FF2B5EF4-FFF2-40B4-BE49-F238E27FC236}">
                <a16:creationId xmlns:a16="http://schemas.microsoft.com/office/drawing/2014/main" id="{ED7213EA-C578-4FB8-A673-A39A8E2BA30C}"/>
              </a:ext>
            </a:extLst>
          </p:cNvPr>
          <p:cNvSpPr>
            <a:spLocks noGrp="1"/>
          </p:cNvSpPr>
          <p:nvPr>
            <p:ph type="ftr" sz="quarter" idx="11"/>
          </p:nvPr>
        </p:nvSpPr>
        <p:spPr/>
        <p:txBody>
          <a:bodyPr/>
          <a:lstStyle>
            <a:lvl1pPr>
              <a:defRPr i="1"/>
            </a:lvl1pPr>
          </a:lstStyle>
          <a:p>
            <a:pPr>
              <a:defRPr/>
            </a:pPr>
            <a:r>
              <a:rPr lang="en-US"/>
              <a:t>ServeOhio strengthens communities through AmeriCorps and volunteer engagement.</a:t>
            </a:r>
            <a:endParaRPr lang="en-US" dirty="0"/>
          </a:p>
        </p:txBody>
      </p:sp>
    </p:spTree>
    <p:extLst>
      <p:ext uri="{BB962C8B-B14F-4D97-AF65-F5344CB8AC3E}">
        <p14:creationId xmlns:p14="http://schemas.microsoft.com/office/powerpoint/2010/main" val="6978208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E7F7D7-A9CC-4C55-80F8-09DD06F1DEA4}"/>
              </a:ext>
            </a:extLst>
          </p:cNvPr>
          <p:cNvSpPr>
            <a:spLocks noGrp="1"/>
          </p:cNvSpPr>
          <p:nvPr>
            <p:ph type="dt" sz="half" idx="10"/>
          </p:nvPr>
        </p:nvSpPr>
        <p:spPr/>
        <p:txBody>
          <a:bodyPr/>
          <a:lstStyle>
            <a:lvl1pPr>
              <a:defRPr/>
            </a:lvl1pPr>
          </a:lstStyle>
          <a:p>
            <a:pPr>
              <a:defRPr/>
            </a:pPr>
            <a:r>
              <a:rPr lang="en-US"/>
              <a:t>www.ServeOhio.org |@</a:t>
            </a:r>
            <a:r>
              <a:rPr lang="en-US" err="1"/>
              <a:t>ServeOhio</a:t>
            </a:r>
            <a:endParaRPr lang="en-US"/>
          </a:p>
        </p:txBody>
      </p:sp>
      <p:sp>
        <p:nvSpPr>
          <p:cNvPr id="5" name="Footer Placeholder 4">
            <a:extLst>
              <a:ext uri="{FF2B5EF4-FFF2-40B4-BE49-F238E27FC236}">
                <a16:creationId xmlns:a16="http://schemas.microsoft.com/office/drawing/2014/main" id="{D84049C3-89F5-4DAA-A29F-4C0EF215CD98}"/>
              </a:ext>
            </a:extLst>
          </p:cNvPr>
          <p:cNvSpPr>
            <a:spLocks noGrp="1"/>
          </p:cNvSpPr>
          <p:nvPr>
            <p:ph type="ftr" sz="quarter" idx="11"/>
          </p:nvPr>
        </p:nvSpPr>
        <p:spPr/>
        <p:txBody>
          <a:bodyPr/>
          <a:lstStyle>
            <a:lvl1pPr>
              <a:defRPr i="1"/>
            </a:lvl1pPr>
          </a:lstStyle>
          <a:p>
            <a:pPr>
              <a:defRPr/>
            </a:pPr>
            <a:r>
              <a:rPr lang="en-US"/>
              <a:t>ServeOhio strengthens communities through AmeriCorps and volunteer engagement.</a:t>
            </a:r>
            <a:endParaRPr lang="en-US" dirty="0"/>
          </a:p>
        </p:txBody>
      </p:sp>
    </p:spTree>
    <p:extLst>
      <p:ext uri="{BB962C8B-B14F-4D97-AF65-F5344CB8AC3E}">
        <p14:creationId xmlns:p14="http://schemas.microsoft.com/office/powerpoint/2010/main" val="24843530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B08078-4147-44DF-BBE7-BF0990B1A28B}"/>
              </a:ext>
            </a:extLst>
          </p:cNvPr>
          <p:cNvSpPr>
            <a:spLocks noGrp="1"/>
          </p:cNvSpPr>
          <p:nvPr>
            <p:ph type="dt" sz="half" idx="10"/>
          </p:nvPr>
        </p:nvSpPr>
        <p:spPr/>
        <p:txBody>
          <a:bodyPr/>
          <a:lstStyle>
            <a:lvl1pPr>
              <a:defRPr/>
            </a:lvl1pPr>
          </a:lstStyle>
          <a:p>
            <a:pPr>
              <a:defRPr/>
            </a:pPr>
            <a:r>
              <a:rPr lang="en-US"/>
              <a:t>www.ServeOhio.org |@ServeOhio</a:t>
            </a:r>
          </a:p>
        </p:txBody>
      </p:sp>
      <p:sp>
        <p:nvSpPr>
          <p:cNvPr id="5" name="Footer Placeholder 4">
            <a:extLst>
              <a:ext uri="{FF2B5EF4-FFF2-40B4-BE49-F238E27FC236}">
                <a16:creationId xmlns:a16="http://schemas.microsoft.com/office/drawing/2014/main" id="{E95BB2B3-895E-46CF-886B-9D27936E681A}"/>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3941152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B08078-4147-44DF-BBE7-BF0990B1A28B}"/>
              </a:ext>
            </a:extLst>
          </p:cNvPr>
          <p:cNvSpPr>
            <a:spLocks noGrp="1"/>
          </p:cNvSpPr>
          <p:nvPr>
            <p:ph type="dt" sz="half" idx="10"/>
          </p:nvPr>
        </p:nvSpPr>
        <p:spPr/>
        <p:txBody>
          <a:bodyPr/>
          <a:lstStyle>
            <a:lvl1pPr>
              <a:defRPr/>
            </a:lvl1pPr>
          </a:lstStyle>
          <a:p>
            <a:pPr>
              <a:defRPr/>
            </a:pPr>
            <a:r>
              <a:rPr lang="en-US"/>
              <a:t>www.ServeOhio.org |@ServeOhio</a:t>
            </a:r>
          </a:p>
        </p:txBody>
      </p:sp>
      <p:sp>
        <p:nvSpPr>
          <p:cNvPr id="5" name="Footer Placeholder 4">
            <a:extLst>
              <a:ext uri="{FF2B5EF4-FFF2-40B4-BE49-F238E27FC236}">
                <a16:creationId xmlns:a16="http://schemas.microsoft.com/office/drawing/2014/main" id="{E95BB2B3-895E-46CF-886B-9D27936E681A}"/>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20871464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2209800"/>
            <a:ext cx="40386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209800"/>
            <a:ext cx="40386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1C37E232-B0D0-4195-BB3D-7CDA98E51962}"/>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6" name="Footer Placeholder 5">
            <a:extLst>
              <a:ext uri="{FF2B5EF4-FFF2-40B4-BE49-F238E27FC236}">
                <a16:creationId xmlns:a16="http://schemas.microsoft.com/office/drawing/2014/main" id="{9A51E340-C64F-4623-87C7-69088BD02E1B}"/>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33346407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828800"/>
            <a:ext cx="4040188" cy="7921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666999"/>
            <a:ext cx="4040188"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828800"/>
            <a:ext cx="4041775" cy="7921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666999"/>
            <a:ext cx="4041775"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C3495FA-9C4B-4ECE-AEBB-D66961F5B4EA}"/>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8" name="Footer Placeholder 7">
            <a:extLst>
              <a:ext uri="{FF2B5EF4-FFF2-40B4-BE49-F238E27FC236}">
                <a16:creationId xmlns:a16="http://schemas.microsoft.com/office/drawing/2014/main" id="{5588817A-E6E8-4B4E-86B3-7065A3492E1F}"/>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30885083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C31EE2-1488-467E-8153-B8D67E5E8049}"/>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A2D18979-29FC-41BB-98F9-91736EFC759E}"/>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35812732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788BFF-11E0-4B0A-8282-88E6805FC1D3}"/>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3" name="Footer Placeholder 2">
            <a:extLst>
              <a:ext uri="{FF2B5EF4-FFF2-40B4-BE49-F238E27FC236}">
                <a16:creationId xmlns:a16="http://schemas.microsoft.com/office/drawing/2014/main" id="{CE5D39EF-AAE9-4DCA-9C0E-0FF7B1EB1FA7}"/>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414854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2209800"/>
            <a:ext cx="40386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209800"/>
            <a:ext cx="4038600" cy="391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1C37E232-B0D0-4195-BB3D-7CDA98E51962}"/>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6" name="Footer Placeholder 5">
            <a:extLst>
              <a:ext uri="{FF2B5EF4-FFF2-40B4-BE49-F238E27FC236}">
                <a16:creationId xmlns:a16="http://schemas.microsoft.com/office/drawing/2014/main" id="{9A51E340-C64F-4623-87C7-69088BD02E1B}"/>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648036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828800"/>
            <a:ext cx="4040188" cy="7921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666999"/>
            <a:ext cx="4040188"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828800"/>
            <a:ext cx="4041775" cy="7921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666999"/>
            <a:ext cx="4041775"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C3495FA-9C4B-4ECE-AEBB-D66961F5B4EA}"/>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8" name="Footer Placeholder 7">
            <a:extLst>
              <a:ext uri="{FF2B5EF4-FFF2-40B4-BE49-F238E27FC236}">
                <a16:creationId xmlns:a16="http://schemas.microsoft.com/office/drawing/2014/main" id="{5588817A-E6E8-4B4E-86B3-7065A3492E1F}"/>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1121621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C31EE2-1488-467E-8153-B8D67E5E8049}"/>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A2D18979-29FC-41BB-98F9-91736EFC759E}"/>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1333795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788BFF-11E0-4B0A-8282-88E6805FC1D3}"/>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3" name="Footer Placeholder 2">
            <a:extLst>
              <a:ext uri="{FF2B5EF4-FFF2-40B4-BE49-F238E27FC236}">
                <a16:creationId xmlns:a16="http://schemas.microsoft.com/office/drawing/2014/main" id="{CE5D39EF-AAE9-4DCA-9C0E-0FF7B1EB1FA7}"/>
              </a:ext>
            </a:extLst>
          </p:cNvPr>
          <p:cNvSpPr>
            <a:spLocks noGrp="1"/>
          </p:cNvSpPr>
          <p:nvPr>
            <p:ph type="ftr" sz="quarter" idx="11"/>
          </p:nvPr>
        </p:nvSpPr>
        <p:spPr/>
        <p:txBody>
          <a:bodyPr/>
          <a:lstStyle>
            <a:lvl1pPr>
              <a:defRPr/>
            </a:lvl1p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2296348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2"/>
          <p:cNvSpPr>
            <a:spLocks noGrp="1"/>
          </p:cNvSpPr>
          <p:nvPr>
            <p:ph type="title"/>
          </p:nvPr>
        </p:nvSpPr>
        <p:spPr>
          <a:xfrm>
            <a:off x="457200" y="2209800"/>
            <a:ext cx="8229600" cy="1066800"/>
          </a:xfrm>
        </p:spPr>
        <p:txBody>
          <a:bodyPr/>
          <a:lstStyle>
            <a:lvl1pPr>
              <a:defRPr>
                <a:solidFill>
                  <a:srgbClr val="B5121B"/>
                </a:solidFill>
              </a:defRPr>
            </a:lvl1pPr>
          </a:lstStyle>
          <a:p>
            <a:r>
              <a:rPr lang="en-US" dirty="0"/>
              <a:t>Click to edit Master title style</a:t>
            </a:r>
          </a:p>
        </p:txBody>
      </p:sp>
      <p:sp>
        <p:nvSpPr>
          <p:cNvPr id="4" name="Date Placeholder 3">
            <a:extLst>
              <a:ext uri="{FF2B5EF4-FFF2-40B4-BE49-F238E27FC236}">
                <a16:creationId xmlns:a16="http://schemas.microsoft.com/office/drawing/2014/main" id="{70CB29A1-F50C-4269-9277-979115A76C87}"/>
              </a:ext>
            </a:extLst>
          </p:cNvPr>
          <p:cNvSpPr>
            <a:spLocks noGrp="1"/>
          </p:cNvSpPr>
          <p:nvPr>
            <p:ph type="dt" sz="half" idx="10"/>
          </p:nvPr>
        </p:nvSpPr>
        <p:spPr/>
        <p:txBody>
          <a:bodyPr/>
          <a:lstStyle>
            <a:lvl1pPr>
              <a:defRPr/>
            </a:lvl1pPr>
          </a:lstStyle>
          <a:p>
            <a:pPr>
              <a:defRPr/>
            </a:pPr>
            <a:r>
              <a:rPr lang="en-US"/>
              <a:t>www.ServeOhio.org |@ServeOhio</a:t>
            </a:r>
            <a:endParaRPr lang="en-US" dirty="0"/>
          </a:p>
        </p:txBody>
      </p:sp>
      <p:sp>
        <p:nvSpPr>
          <p:cNvPr id="5" name="Footer Placeholder 4">
            <a:extLst>
              <a:ext uri="{FF2B5EF4-FFF2-40B4-BE49-F238E27FC236}">
                <a16:creationId xmlns:a16="http://schemas.microsoft.com/office/drawing/2014/main" id="{ED7213EA-C578-4FB8-A673-A39A8E2BA30C}"/>
              </a:ext>
            </a:extLst>
          </p:cNvPr>
          <p:cNvSpPr>
            <a:spLocks noGrp="1"/>
          </p:cNvSpPr>
          <p:nvPr>
            <p:ph type="ftr" sz="quarter" idx="11"/>
          </p:nvPr>
        </p:nvSpPr>
        <p:spPr/>
        <p:txBody>
          <a:bodyPr/>
          <a:lstStyle>
            <a:lvl1pPr>
              <a:defRPr i="1"/>
            </a:lvl1pPr>
          </a:lstStyle>
          <a:p>
            <a:pPr>
              <a:defRPr/>
            </a:pPr>
            <a:r>
              <a:rPr lang="en-US"/>
              <a:t>ServeOhio strengthens communities through AmeriCorps and volunteer engagement.</a:t>
            </a:r>
            <a:endParaRPr lang="en-US" dirty="0"/>
          </a:p>
        </p:txBody>
      </p:sp>
    </p:spTree>
    <p:extLst>
      <p:ext uri="{BB962C8B-B14F-4D97-AF65-F5344CB8AC3E}">
        <p14:creationId xmlns:p14="http://schemas.microsoft.com/office/powerpoint/2010/main" val="639504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E7F7D7-A9CC-4C55-80F8-09DD06F1DEA4}"/>
              </a:ext>
            </a:extLst>
          </p:cNvPr>
          <p:cNvSpPr>
            <a:spLocks noGrp="1"/>
          </p:cNvSpPr>
          <p:nvPr>
            <p:ph type="dt" sz="half" idx="10"/>
          </p:nvPr>
        </p:nvSpPr>
        <p:spPr/>
        <p:txBody>
          <a:bodyPr/>
          <a:lstStyle>
            <a:lvl1pPr>
              <a:defRPr/>
            </a:lvl1pPr>
          </a:lstStyle>
          <a:p>
            <a:pPr>
              <a:defRPr/>
            </a:pPr>
            <a:r>
              <a:rPr lang="en-US"/>
              <a:t>www.ServeOhio.org |@</a:t>
            </a:r>
            <a:r>
              <a:rPr lang="en-US" err="1"/>
              <a:t>ServeOhio</a:t>
            </a:r>
            <a:endParaRPr lang="en-US"/>
          </a:p>
        </p:txBody>
      </p:sp>
      <p:sp>
        <p:nvSpPr>
          <p:cNvPr id="5" name="Footer Placeholder 4">
            <a:extLst>
              <a:ext uri="{FF2B5EF4-FFF2-40B4-BE49-F238E27FC236}">
                <a16:creationId xmlns:a16="http://schemas.microsoft.com/office/drawing/2014/main" id="{D84049C3-89F5-4DAA-A29F-4C0EF215CD98}"/>
              </a:ext>
            </a:extLst>
          </p:cNvPr>
          <p:cNvSpPr>
            <a:spLocks noGrp="1"/>
          </p:cNvSpPr>
          <p:nvPr>
            <p:ph type="ftr" sz="quarter" idx="11"/>
          </p:nvPr>
        </p:nvSpPr>
        <p:spPr/>
        <p:txBody>
          <a:bodyPr/>
          <a:lstStyle>
            <a:lvl1pPr>
              <a:defRPr i="1"/>
            </a:lvl1pPr>
          </a:lstStyle>
          <a:p>
            <a:pPr>
              <a:defRPr/>
            </a:pPr>
            <a:r>
              <a:rPr lang="en-US"/>
              <a:t>ServeOhio strengthens communities through AmeriCorps and volunteer engagement.</a:t>
            </a:r>
            <a:endParaRPr lang="en-US" dirty="0"/>
          </a:p>
        </p:txBody>
      </p:sp>
    </p:spTree>
    <p:extLst>
      <p:ext uri="{BB962C8B-B14F-4D97-AF65-F5344CB8AC3E}">
        <p14:creationId xmlns:p14="http://schemas.microsoft.com/office/powerpoint/2010/main" val="4196468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2.jpeg"/><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image" Target="../media/image2.jpeg"/><Relationship Id="rId4" Type="http://schemas.openxmlformats.org/officeDocument/2006/relationships/slideLayout" Target="../slideLayouts/slideLayout30.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406B20-6E92-47C7-9E26-8B735C6E0E16}"/>
              </a:ext>
            </a:extLst>
          </p:cNvPr>
          <p:cNvSpPr>
            <a:spLocks noGrp="1"/>
          </p:cNvSpPr>
          <p:nvPr>
            <p:ph type="title"/>
          </p:nvPr>
        </p:nvSpPr>
        <p:spPr>
          <a:xfrm>
            <a:off x="457200" y="1143000"/>
            <a:ext cx="8229600" cy="1066800"/>
          </a:xfrm>
          <a:prstGeom prst="rect">
            <a:avLst/>
          </a:prstGeom>
        </p:spPr>
        <p:txBody>
          <a:bodyPr vert="horz" lIns="91440" tIns="45720" rIns="91440" bIns="45720" rtlCol="0" anchor="ctr">
            <a:normAutofit/>
          </a:bodyPr>
          <a:lstStyle/>
          <a:p>
            <a:r>
              <a:rPr lang="en-US" dirty="0"/>
              <a:t>Click to edit Master title style</a:t>
            </a:r>
          </a:p>
        </p:txBody>
      </p:sp>
      <p:sp>
        <p:nvSpPr>
          <p:cNvPr id="2051" name="Text Placeholder 2">
            <a:extLst>
              <a:ext uri="{FF2B5EF4-FFF2-40B4-BE49-F238E27FC236}">
                <a16:creationId xmlns:a16="http://schemas.microsoft.com/office/drawing/2014/main" id="{B3D0F6BC-6DAA-4E3F-85A5-37B8F904657D}"/>
              </a:ext>
            </a:extLst>
          </p:cNvPr>
          <p:cNvSpPr>
            <a:spLocks noGrp="1" noChangeArrowheads="1"/>
          </p:cNvSpPr>
          <p:nvPr>
            <p:ph type="body" idx="1"/>
          </p:nvPr>
        </p:nvSpPr>
        <p:spPr bwMode="auto">
          <a:xfrm>
            <a:off x="457200" y="2209800"/>
            <a:ext cx="822960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A59B5A47-D3C3-43D2-B931-D90D540C62C2}"/>
              </a:ext>
            </a:extLst>
          </p:cNvPr>
          <p:cNvSpPr>
            <a:spLocks noGrp="1"/>
          </p:cNvSpPr>
          <p:nvPr>
            <p:ph type="dt" sz="half" idx="2"/>
          </p:nvPr>
        </p:nvSpPr>
        <p:spPr>
          <a:xfrm>
            <a:off x="431800" y="6324600"/>
            <a:ext cx="2463800" cy="365125"/>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a:solidFill>
                  <a:prstClr val="black">
                    <a:tint val="75000"/>
                  </a:prstClr>
                </a:solidFill>
                <a:latin typeface="Calibri"/>
              </a:defRPr>
            </a:lvl1pPr>
          </a:lstStyle>
          <a:p>
            <a:pPr>
              <a:defRPr/>
            </a:pPr>
            <a:r>
              <a:rPr lang="en-US"/>
              <a:t>www.ServeOhio.org |@</a:t>
            </a:r>
            <a:r>
              <a:rPr lang="en-US" err="1"/>
              <a:t>ServeOhio</a:t>
            </a:r>
            <a:endParaRPr lang="en-US"/>
          </a:p>
        </p:txBody>
      </p:sp>
      <p:sp>
        <p:nvSpPr>
          <p:cNvPr id="5" name="Footer Placeholder 4">
            <a:extLst>
              <a:ext uri="{FF2B5EF4-FFF2-40B4-BE49-F238E27FC236}">
                <a16:creationId xmlns:a16="http://schemas.microsoft.com/office/drawing/2014/main" id="{0832E49B-50A7-4BDF-9C28-6F45CBD2293E}"/>
              </a:ext>
            </a:extLst>
          </p:cNvPr>
          <p:cNvSpPr>
            <a:spLocks noGrp="1"/>
          </p:cNvSpPr>
          <p:nvPr>
            <p:ph type="ftr" sz="quarter" idx="3"/>
          </p:nvPr>
        </p:nvSpPr>
        <p:spPr>
          <a:xfrm>
            <a:off x="5562600" y="6324600"/>
            <a:ext cx="3124200" cy="365125"/>
          </a:xfrm>
          <a:prstGeom prst="rect">
            <a:avLst/>
          </a:prstGeom>
        </p:spPr>
        <p:txBody>
          <a:bodyPr vert="horz" lIns="91440" tIns="45720" rIns="91440" bIns="45720" rtlCol="0" anchor="ctr"/>
          <a:lstStyle>
            <a:lvl1pPr algn="ctr" eaLnBrk="1" fontAlgn="auto" hangingPunct="1">
              <a:spcBef>
                <a:spcPts val="0"/>
              </a:spcBef>
              <a:spcAft>
                <a:spcPts val="0"/>
              </a:spcAft>
              <a:defRPr sz="1200" i="1">
                <a:solidFill>
                  <a:prstClr val="black">
                    <a:tint val="75000"/>
                  </a:prstClr>
                </a:solidFill>
                <a:latin typeface="Calibri"/>
              </a:defRPr>
            </a:lvl1pPr>
          </a:lstStyle>
          <a:p>
            <a:pPr>
              <a:defRPr/>
            </a:pPr>
            <a:r>
              <a:rPr lang="en-US"/>
              <a:t>ServeOhio strengthens communities through AmeriCorps and volunteer engagement.</a:t>
            </a:r>
          </a:p>
        </p:txBody>
      </p:sp>
      <p:pic>
        <p:nvPicPr>
          <p:cNvPr id="2054" name="Picture 6">
            <a:extLst>
              <a:ext uri="{FF2B5EF4-FFF2-40B4-BE49-F238E27FC236}">
                <a16:creationId xmlns:a16="http://schemas.microsoft.com/office/drawing/2014/main" id="{1383D234-B925-4FAB-BAE5-81D93CC7F41E}"/>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77838" y="200025"/>
            <a:ext cx="27940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a:extLst>
              <a:ext uri="{FF2B5EF4-FFF2-40B4-BE49-F238E27FC236}">
                <a16:creationId xmlns:a16="http://schemas.microsoft.com/office/drawing/2014/main" id="{17B8C1D1-2EDA-46A3-8CC2-A97F58D1D726}"/>
              </a:ext>
            </a:extLst>
          </p:cNvPr>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7772400" y="117475"/>
            <a:ext cx="9112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113234"/>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Lst>
  <p:hf sldNum="0" hdr="0"/>
  <p:txStyles>
    <p:titleStyle>
      <a:lvl1pPr algn="ctr" rtl="0" eaLnBrk="0" fontAlgn="base" hangingPunct="0">
        <a:spcBef>
          <a:spcPct val="0"/>
        </a:spcBef>
        <a:spcAft>
          <a:spcPct val="0"/>
        </a:spcAft>
        <a:defRPr sz="4400" kern="1200">
          <a:solidFill>
            <a:srgbClr val="B5121B"/>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4400">
          <a:solidFill>
            <a:srgbClr val="B5121B"/>
          </a:solidFill>
          <a:latin typeface="Cambria" panose="02040503050406030204" pitchFamily="18" charset="0"/>
        </a:defRPr>
      </a:lvl2pPr>
      <a:lvl3pPr algn="ctr" rtl="0" eaLnBrk="0" fontAlgn="base" hangingPunct="0">
        <a:spcBef>
          <a:spcPct val="0"/>
        </a:spcBef>
        <a:spcAft>
          <a:spcPct val="0"/>
        </a:spcAft>
        <a:defRPr sz="4400">
          <a:solidFill>
            <a:srgbClr val="B5121B"/>
          </a:solidFill>
          <a:latin typeface="Cambria" panose="02040503050406030204" pitchFamily="18" charset="0"/>
        </a:defRPr>
      </a:lvl3pPr>
      <a:lvl4pPr algn="ctr" rtl="0" eaLnBrk="0" fontAlgn="base" hangingPunct="0">
        <a:spcBef>
          <a:spcPct val="0"/>
        </a:spcBef>
        <a:spcAft>
          <a:spcPct val="0"/>
        </a:spcAft>
        <a:defRPr sz="4400">
          <a:solidFill>
            <a:srgbClr val="B5121B"/>
          </a:solidFill>
          <a:latin typeface="Cambria" panose="02040503050406030204" pitchFamily="18" charset="0"/>
        </a:defRPr>
      </a:lvl4pPr>
      <a:lvl5pPr algn="ctr" rtl="0" eaLnBrk="0" fontAlgn="base" hangingPunct="0">
        <a:spcBef>
          <a:spcPct val="0"/>
        </a:spcBef>
        <a:spcAft>
          <a:spcPct val="0"/>
        </a:spcAft>
        <a:defRPr sz="4400">
          <a:solidFill>
            <a:srgbClr val="B5121B"/>
          </a:solidFill>
          <a:latin typeface="Cambria" panose="02040503050406030204" pitchFamily="18" charset="0"/>
        </a:defRPr>
      </a:lvl5pPr>
      <a:lvl6pPr marL="457200" algn="ctr" rtl="0" fontAlgn="base">
        <a:spcBef>
          <a:spcPct val="0"/>
        </a:spcBef>
        <a:spcAft>
          <a:spcPct val="0"/>
        </a:spcAft>
        <a:defRPr sz="4400">
          <a:solidFill>
            <a:srgbClr val="B5121B"/>
          </a:solidFill>
          <a:latin typeface="Cambria" panose="02040503050406030204" pitchFamily="18" charset="0"/>
        </a:defRPr>
      </a:lvl6pPr>
      <a:lvl7pPr marL="914400" algn="ctr" rtl="0" fontAlgn="base">
        <a:spcBef>
          <a:spcPct val="0"/>
        </a:spcBef>
        <a:spcAft>
          <a:spcPct val="0"/>
        </a:spcAft>
        <a:defRPr sz="4400">
          <a:solidFill>
            <a:srgbClr val="B5121B"/>
          </a:solidFill>
          <a:latin typeface="Cambria" panose="02040503050406030204" pitchFamily="18" charset="0"/>
        </a:defRPr>
      </a:lvl7pPr>
      <a:lvl8pPr marL="1371600" algn="ctr" rtl="0" fontAlgn="base">
        <a:spcBef>
          <a:spcPct val="0"/>
        </a:spcBef>
        <a:spcAft>
          <a:spcPct val="0"/>
        </a:spcAft>
        <a:defRPr sz="4400">
          <a:solidFill>
            <a:srgbClr val="B5121B"/>
          </a:solidFill>
          <a:latin typeface="Cambria" panose="02040503050406030204" pitchFamily="18" charset="0"/>
        </a:defRPr>
      </a:lvl8pPr>
      <a:lvl9pPr marL="1828800" algn="ctr" rtl="0" fontAlgn="base">
        <a:spcBef>
          <a:spcPct val="0"/>
        </a:spcBef>
        <a:spcAft>
          <a:spcPct val="0"/>
        </a:spcAft>
        <a:defRPr sz="4400">
          <a:solidFill>
            <a:srgbClr val="B5121B"/>
          </a:solidFill>
          <a:latin typeface="Cambria" panose="020405030504060302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406B20-6E92-47C7-9E26-8B735C6E0E16}"/>
              </a:ext>
            </a:extLst>
          </p:cNvPr>
          <p:cNvSpPr>
            <a:spLocks noGrp="1"/>
          </p:cNvSpPr>
          <p:nvPr>
            <p:ph type="title"/>
          </p:nvPr>
        </p:nvSpPr>
        <p:spPr>
          <a:xfrm>
            <a:off x="457200" y="1143000"/>
            <a:ext cx="8229600" cy="1066800"/>
          </a:xfrm>
          <a:prstGeom prst="rect">
            <a:avLst/>
          </a:prstGeom>
        </p:spPr>
        <p:txBody>
          <a:bodyPr vert="horz" lIns="91440" tIns="45720" rIns="91440" bIns="45720" rtlCol="0" anchor="ctr">
            <a:normAutofit/>
          </a:bodyPr>
          <a:lstStyle/>
          <a:p>
            <a:r>
              <a:rPr lang="en-US" dirty="0"/>
              <a:t>Click to edit Master title style</a:t>
            </a:r>
          </a:p>
        </p:txBody>
      </p:sp>
      <p:sp>
        <p:nvSpPr>
          <p:cNvPr id="2051" name="Text Placeholder 2">
            <a:extLst>
              <a:ext uri="{FF2B5EF4-FFF2-40B4-BE49-F238E27FC236}">
                <a16:creationId xmlns:a16="http://schemas.microsoft.com/office/drawing/2014/main" id="{B3D0F6BC-6DAA-4E3F-85A5-37B8F904657D}"/>
              </a:ext>
            </a:extLst>
          </p:cNvPr>
          <p:cNvSpPr>
            <a:spLocks noGrp="1" noChangeArrowheads="1"/>
          </p:cNvSpPr>
          <p:nvPr>
            <p:ph type="body" idx="1"/>
          </p:nvPr>
        </p:nvSpPr>
        <p:spPr bwMode="auto">
          <a:xfrm>
            <a:off x="457200" y="2209800"/>
            <a:ext cx="822960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A59B5A47-D3C3-43D2-B931-D90D540C62C2}"/>
              </a:ext>
            </a:extLst>
          </p:cNvPr>
          <p:cNvSpPr>
            <a:spLocks noGrp="1"/>
          </p:cNvSpPr>
          <p:nvPr>
            <p:ph type="dt" sz="half" idx="2"/>
          </p:nvPr>
        </p:nvSpPr>
        <p:spPr>
          <a:xfrm>
            <a:off x="431800" y="6324600"/>
            <a:ext cx="2463800" cy="365125"/>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a:solidFill>
                  <a:prstClr val="black">
                    <a:tint val="75000"/>
                  </a:prstClr>
                </a:solidFill>
                <a:latin typeface="Calibri"/>
              </a:defRPr>
            </a:lvl1pPr>
          </a:lstStyle>
          <a:p>
            <a:pPr>
              <a:defRPr/>
            </a:pPr>
            <a:r>
              <a:rPr lang="en-US"/>
              <a:t>www.ServeOhio.org |@</a:t>
            </a:r>
            <a:r>
              <a:rPr lang="en-US" err="1"/>
              <a:t>ServeOhio</a:t>
            </a:r>
            <a:endParaRPr lang="en-US"/>
          </a:p>
        </p:txBody>
      </p:sp>
      <p:sp>
        <p:nvSpPr>
          <p:cNvPr id="5" name="Footer Placeholder 4">
            <a:extLst>
              <a:ext uri="{FF2B5EF4-FFF2-40B4-BE49-F238E27FC236}">
                <a16:creationId xmlns:a16="http://schemas.microsoft.com/office/drawing/2014/main" id="{0832E49B-50A7-4BDF-9C28-6F45CBD2293E}"/>
              </a:ext>
            </a:extLst>
          </p:cNvPr>
          <p:cNvSpPr>
            <a:spLocks noGrp="1"/>
          </p:cNvSpPr>
          <p:nvPr>
            <p:ph type="ftr" sz="quarter" idx="3"/>
          </p:nvPr>
        </p:nvSpPr>
        <p:spPr>
          <a:xfrm>
            <a:off x="5562600" y="6324600"/>
            <a:ext cx="3124200" cy="365125"/>
          </a:xfrm>
          <a:prstGeom prst="rect">
            <a:avLst/>
          </a:prstGeom>
        </p:spPr>
        <p:txBody>
          <a:bodyPr vert="horz" lIns="91440" tIns="45720" rIns="91440" bIns="45720" rtlCol="0" anchor="ctr"/>
          <a:lstStyle>
            <a:lvl1pPr algn="ctr" eaLnBrk="1" fontAlgn="auto" hangingPunct="1">
              <a:spcBef>
                <a:spcPts val="0"/>
              </a:spcBef>
              <a:spcAft>
                <a:spcPts val="0"/>
              </a:spcAft>
              <a:defRPr sz="1200" i="1">
                <a:solidFill>
                  <a:prstClr val="black">
                    <a:tint val="75000"/>
                  </a:prstClr>
                </a:solidFill>
                <a:latin typeface="Calibri"/>
              </a:defRPr>
            </a:lvl1pPr>
          </a:lstStyle>
          <a:p>
            <a:pPr>
              <a:defRPr/>
            </a:pPr>
            <a:r>
              <a:rPr lang="en-US"/>
              <a:t>ServeOhio strengthens communities through AmeriCorps and volunteer engagement.</a:t>
            </a:r>
          </a:p>
        </p:txBody>
      </p:sp>
      <p:pic>
        <p:nvPicPr>
          <p:cNvPr id="2054" name="Picture 6">
            <a:extLst>
              <a:ext uri="{FF2B5EF4-FFF2-40B4-BE49-F238E27FC236}">
                <a16:creationId xmlns:a16="http://schemas.microsoft.com/office/drawing/2014/main" id="{1383D234-B925-4FAB-BAE5-81D93CC7F41E}"/>
              </a:ext>
            </a:extLst>
          </p:cNvPr>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477838" y="200025"/>
            <a:ext cx="27940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a:extLst>
              <a:ext uri="{FF2B5EF4-FFF2-40B4-BE49-F238E27FC236}">
                <a16:creationId xmlns:a16="http://schemas.microsoft.com/office/drawing/2014/main" id="{17B8C1D1-2EDA-46A3-8CC2-A97F58D1D726}"/>
              </a:ext>
            </a:extLst>
          </p:cNvPr>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7772400" y="117475"/>
            <a:ext cx="9112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430847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hf sldNum="0" hdr="0"/>
  <p:txStyles>
    <p:titleStyle>
      <a:lvl1pPr algn="ctr" rtl="0" eaLnBrk="0" fontAlgn="base" hangingPunct="0">
        <a:spcBef>
          <a:spcPct val="0"/>
        </a:spcBef>
        <a:spcAft>
          <a:spcPct val="0"/>
        </a:spcAft>
        <a:defRPr sz="4400" kern="1200">
          <a:solidFill>
            <a:srgbClr val="B5121B"/>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4400">
          <a:solidFill>
            <a:srgbClr val="B5121B"/>
          </a:solidFill>
          <a:latin typeface="Cambria" panose="02040503050406030204" pitchFamily="18" charset="0"/>
        </a:defRPr>
      </a:lvl2pPr>
      <a:lvl3pPr algn="ctr" rtl="0" eaLnBrk="0" fontAlgn="base" hangingPunct="0">
        <a:spcBef>
          <a:spcPct val="0"/>
        </a:spcBef>
        <a:spcAft>
          <a:spcPct val="0"/>
        </a:spcAft>
        <a:defRPr sz="4400">
          <a:solidFill>
            <a:srgbClr val="B5121B"/>
          </a:solidFill>
          <a:latin typeface="Cambria" panose="02040503050406030204" pitchFamily="18" charset="0"/>
        </a:defRPr>
      </a:lvl3pPr>
      <a:lvl4pPr algn="ctr" rtl="0" eaLnBrk="0" fontAlgn="base" hangingPunct="0">
        <a:spcBef>
          <a:spcPct val="0"/>
        </a:spcBef>
        <a:spcAft>
          <a:spcPct val="0"/>
        </a:spcAft>
        <a:defRPr sz="4400">
          <a:solidFill>
            <a:srgbClr val="B5121B"/>
          </a:solidFill>
          <a:latin typeface="Cambria" panose="02040503050406030204" pitchFamily="18" charset="0"/>
        </a:defRPr>
      </a:lvl4pPr>
      <a:lvl5pPr algn="ctr" rtl="0" eaLnBrk="0" fontAlgn="base" hangingPunct="0">
        <a:spcBef>
          <a:spcPct val="0"/>
        </a:spcBef>
        <a:spcAft>
          <a:spcPct val="0"/>
        </a:spcAft>
        <a:defRPr sz="4400">
          <a:solidFill>
            <a:srgbClr val="B5121B"/>
          </a:solidFill>
          <a:latin typeface="Cambria" panose="02040503050406030204" pitchFamily="18" charset="0"/>
        </a:defRPr>
      </a:lvl5pPr>
      <a:lvl6pPr marL="457200" algn="ctr" rtl="0" fontAlgn="base">
        <a:spcBef>
          <a:spcPct val="0"/>
        </a:spcBef>
        <a:spcAft>
          <a:spcPct val="0"/>
        </a:spcAft>
        <a:defRPr sz="4400">
          <a:solidFill>
            <a:srgbClr val="B5121B"/>
          </a:solidFill>
          <a:latin typeface="Cambria" panose="02040503050406030204" pitchFamily="18" charset="0"/>
        </a:defRPr>
      </a:lvl6pPr>
      <a:lvl7pPr marL="914400" algn="ctr" rtl="0" fontAlgn="base">
        <a:spcBef>
          <a:spcPct val="0"/>
        </a:spcBef>
        <a:spcAft>
          <a:spcPct val="0"/>
        </a:spcAft>
        <a:defRPr sz="4400">
          <a:solidFill>
            <a:srgbClr val="B5121B"/>
          </a:solidFill>
          <a:latin typeface="Cambria" panose="02040503050406030204" pitchFamily="18" charset="0"/>
        </a:defRPr>
      </a:lvl7pPr>
      <a:lvl8pPr marL="1371600" algn="ctr" rtl="0" fontAlgn="base">
        <a:spcBef>
          <a:spcPct val="0"/>
        </a:spcBef>
        <a:spcAft>
          <a:spcPct val="0"/>
        </a:spcAft>
        <a:defRPr sz="4400">
          <a:solidFill>
            <a:srgbClr val="B5121B"/>
          </a:solidFill>
          <a:latin typeface="Cambria" panose="02040503050406030204" pitchFamily="18" charset="0"/>
        </a:defRPr>
      </a:lvl8pPr>
      <a:lvl9pPr marL="1828800" algn="ctr" rtl="0" fontAlgn="base">
        <a:spcBef>
          <a:spcPct val="0"/>
        </a:spcBef>
        <a:spcAft>
          <a:spcPct val="0"/>
        </a:spcAft>
        <a:defRPr sz="4400">
          <a:solidFill>
            <a:srgbClr val="B5121B"/>
          </a:solidFill>
          <a:latin typeface="Cambria" panose="020405030504060302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A5DD7B-C29B-4544-BC67-A9E089C795F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3999DCE-356A-4231-A5C0-515D031BB47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8B9A16-86F4-4F10-AC08-F6F2FA6E8E48}"/>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7E5F6-5D92-4DD0-95F3-ECE0E988288A}" type="datetimeFigureOut">
              <a:rPr lang="en-US" smtClean="0"/>
              <a:t>8/27/2020</a:t>
            </a:fld>
            <a:endParaRPr lang="en-US"/>
          </a:p>
        </p:txBody>
      </p:sp>
      <p:sp>
        <p:nvSpPr>
          <p:cNvPr id="5" name="Footer Placeholder 4">
            <a:extLst>
              <a:ext uri="{FF2B5EF4-FFF2-40B4-BE49-F238E27FC236}">
                <a16:creationId xmlns:a16="http://schemas.microsoft.com/office/drawing/2014/main" id="{21112BC2-52D2-4B80-AAC6-C23E0FE0C2C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0B4E8D-44F6-46E0-AF70-BA731D297EE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B1E0A6-7A03-4F00-9EEC-28B970E7D440}" type="slidenum">
              <a:rPr lang="en-US" smtClean="0"/>
              <a:t>‹#›</a:t>
            </a:fld>
            <a:endParaRPr lang="en-US"/>
          </a:p>
        </p:txBody>
      </p:sp>
    </p:spTree>
    <p:extLst>
      <p:ext uri="{BB962C8B-B14F-4D97-AF65-F5344CB8AC3E}">
        <p14:creationId xmlns:p14="http://schemas.microsoft.com/office/powerpoint/2010/main" val="281567469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406B20-6E92-47C7-9E26-8B735C6E0E16}"/>
              </a:ext>
            </a:extLst>
          </p:cNvPr>
          <p:cNvSpPr>
            <a:spLocks noGrp="1"/>
          </p:cNvSpPr>
          <p:nvPr>
            <p:ph type="title"/>
          </p:nvPr>
        </p:nvSpPr>
        <p:spPr>
          <a:xfrm>
            <a:off x="457200" y="1143000"/>
            <a:ext cx="8229600" cy="1066800"/>
          </a:xfrm>
          <a:prstGeom prst="rect">
            <a:avLst/>
          </a:prstGeom>
        </p:spPr>
        <p:txBody>
          <a:bodyPr vert="horz" lIns="91440" tIns="45720" rIns="91440" bIns="45720" rtlCol="0" anchor="ctr">
            <a:normAutofit/>
          </a:bodyPr>
          <a:lstStyle/>
          <a:p>
            <a:r>
              <a:rPr lang="en-US" dirty="0"/>
              <a:t>Click to edit Master title style</a:t>
            </a:r>
          </a:p>
        </p:txBody>
      </p:sp>
      <p:sp>
        <p:nvSpPr>
          <p:cNvPr id="2051" name="Text Placeholder 2">
            <a:extLst>
              <a:ext uri="{FF2B5EF4-FFF2-40B4-BE49-F238E27FC236}">
                <a16:creationId xmlns:a16="http://schemas.microsoft.com/office/drawing/2014/main" id="{B3D0F6BC-6DAA-4E3F-85A5-37B8F904657D}"/>
              </a:ext>
            </a:extLst>
          </p:cNvPr>
          <p:cNvSpPr>
            <a:spLocks noGrp="1" noChangeArrowheads="1"/>
          </p:cNvSpPr>
          <p:nvPr>
            <p:ph type="body" idx="1"/>
          </p:nvPr>
        </p:nvSpPr>
        <p:spPr bwMode="auto">
          <a:xfrm>
            <a:off x="457200" y="2209800"/>
            <a:ext cx="822960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A59B5A47-D3C3-43D2-B931-D90D540C62C2}"/>
              </a:ext>
            </a:extLst>
          </p:cNvPr>
          <p:cNvSpPr>
            <a:spLocks noGrp="1"/>
          </p:cNvSpPr>
          <p:nvPr>
            <p:ph type="dt" sz="half" idx="2"/>
          </p:nvPr>
        </p:nvSpPr>
        <p:spPr>
          <a:xfrm>
            <a:off x="431800" y="6324600"/>
            <a:ext cx="2463800" cy="365125"/>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a:solidFill>
                  <a:prstClr val="black">
                    <a:tint val="75000"/>
                  </a:prstClr>
                </a:solidFill>
                <a:latin typeface="Calibri"/>
              </a:defRPr>
            </a:lvl1pPr>
          </a:lstStyle>
          <a:p>
            <a:pPr>
              <a:defRPr/>
            </a:pPr>
            <a:r>
              <a:rPr lang="en-US"/>
              <a:t>www.ServeOhio.org |@</a:t>
            </a:r>
            <a:r>
              <a:rPr lang="en-US" err="1"/>
              <a:t>ServeOhio</a:t>
            </a:r>
            <a:endParaRPr lang="en-US"/>
          </a:p>
        </p:txBody>
      </p:sp>
      <p:sp>
        <p:nvSpPr>
          <p:cNvPr id="5" name="Footer Placeholder 4">
            <a:extLst>
              <a:ext uri="{FF2B5EF4-FFF2-40B4-BE49-F238E27FC236}">
                <a16:creationId xmlns:a16="http://schemas.microsoft.com/office/drawing/2014/main" id="{0832E49B-50A7-4BDF-9C28-6F45CBD2293E}"/>
              </a:ext>
            </a:extLst>
          </p:cNvPr>
          <p:cNvSpPr>
            <a:spLocks noGrp="1"/>
          </p:cNvSpPr>
          <p:nvPr>
            <p:ph type="ftr" sz="quarter" idx="3"/>
          </p:nvPr>
        </p:nvSpPr>
        <p:spPr>
          <a:xfrm>
            <a:off x="5562600" y="6324600"/>
            <a:ext cx="3124200" cy="365125"/>
          </a:xfrm>
          <a:prstGeom prst="rect">
            <a:avLst/>
          </a:prstGeom>
        </p:spPr>
        <p:txBody>
          <a:bodyPr vert="horz" lIns="91440" tIns="45720" rIns="91440" bIns="45720" rtlCol="0" anchor="ctr"/>
          <a:lstStyle>
            <a:lvl1pPr algn="ctr" eaLnBrk="1" fontAlgn="auto" hangingPunct="1">
              <a:spcBef>
                <a:spcPts val="0"/>
              </a:spcBef>
              <a:spcAft>
                <a:spcPts val="0"/>
              </a:spcAft>
              <a:defRPr sz="1200" i="1">
                <a:solidFill>
                  <a:prstClr val="black">
                    <a:tint val="75000"/>
                  </a:prstClr>
                </a:solidFill>
                <a:latin typeface="Calibri"/>
              </a:defRPr>
            </a:lvl1pPr>
          </a:lstStyle>
          <a:p>
            <a:pPr>
              <a:defRPr/>
            </a:pPr>
            <a:r>
              <a:rPr lang="en-US"/>
              <a:t>ServeOhio strengthens communities through AmeriCorps and volunteer engagement.</a:t>
            </a:r>
          </a:p>
        </p:txBody>
      </p:sp>
      <p:pic>
        <p:nvPicPr>
          <p:cNvPr id="2054" name="Picture 6">
            <a:extLst>
              <a:ext uri="{FF2B5EF4-FFF2-40B4-BE49-F238E27FC236}">
                <a16:creationId xmlns:a16="http://schemas.microsoft.com/office/drawing/2014/main" id="{1383D234-B925-4FAB-BAE5-81D93CC7F41E}"/>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77838" y="200025"/>
            <a:ext cx="27940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a:extLst>
              <a:ext uri="{FF2B5EF4-FFF2-40B4-BE49-F238E27FC236}">
                <a16:creationId xmlns:a16="http://schemas.microsoft.com/office/drawing/2014/main" id="{17B8C1D1-2EDA-46A3-8CC2-A97F58D1D726}"/>
              </a:ext>
            </a:extLst>
          </p:cNvPr>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7772400" y="117475"/>
            <a:ext cx="9112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33701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hf sldNum="0" hdr="0"/>
  <p:txStyles>
    <p:titleStyle>
      <a:lvl1pPr algn="ctr" rtl="0" eaLnBrk="0" fontAlgn="base" hangingPunct="0">
        <a:spcBef>
          <a:spcPct val="0"/>
        </a:spcBef>
        <a:spcAft>
          <a:spcPct val="0"/>
        </a:spcAft>
        <a:defRPr sz="4400" kern="1200">
          <a:solidFill>
            <a:srgbClr val="B5121B"/>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4400">
          <a:solidFill>
            <a:srgbClr val="B5121B"/>
          </a:solidFill>
          <a:latin typeface="Cambria" panose="02040503050406030204" pitchFamily="18" charset="0"/>
        </a:defRPr>
      </a:lvl2pPr>
      <a:lvl3pPr algn="ctr" rtl="0" eaLnBrk="0" fontAlgn="base" hangingPunct="0">
        <a:spcBef>
          <a:spcPct val="0"/>
        </a:spcBef>
        <a:spcAft>
          <a:spcPct val="0"/>
        </a:spcAft>
        <a:defRPr sz="4400">
          <a:solidFill>
            <a:srgbClr val="B5121B"/>
          </a:solidFill>
          <a:latin typeface="Cambria" panose="02040503050406030204" pitchFamily="18" charset="0"/>
        </a:defRPr>
      </a:lvl3pPr>
      <a:lvl4pPr algn="ctr" rtl="0" eaLnBrk="0" fontAlgn="base" hangingPunct="0">
        <a:spcBef>
          <a:spcPct val="0"/>
        </a:spcBef>
        <a:spcAft>
          <a:spcPct val="0"/>
        </a:spcAft>
        <a:defRPr sz="4400">
          <a:solidFill>
            <a:srgbClr val="B5121B"/>
          </a:solidFill>
          <a:latin typeface="Cambria" panose="02040503050406030204" pitchFamily="18" charset="0"/>
        </a:defRPr>
      </a:lvl4pPr>
      <a:lvl5pPr algn="ctr" rtl="0" eaLnBrk="0" fontAlgn="base" hangingPunct="0">
        <a:spcBef>
          <a:spcPct val="0"/>
        </a:spcBef>
        <a:spcAft>
          <a:spcPct val="0"/>
        </a:spcAft>
        <a:defRPr sz="4400">
          <a:solidFill>
            <a:srgbClr val="B5121B"/>
          </a:solidFill>
          <a:latin typeface="Cambria" panose="02040503050406030204" pitchFamily="18" charset="0"/>
        </a:defRPr>
      </a:lvl5pPr>
      <a:lvl6pPr marL="457200" algn="ctr" rtl="0" fontAlgn="base">
        <a:spcBef>
          <a:spcPct val="0"/>
        </a:spcBef>
        <a:spcAft>
          <a:spcPct val="0"/>
        </a:spcAft>
        <a:defRPr sz="4400">
          <a:solidFill>
            <a:srgbClr val="B5121B"/>
          </a:solidFill>
          <a:latin typeface="Cambria" panose="02040503050406030204" pitchFamily="18" charset="0"/>
        </a:defRPr>
      </a:lvl6pPr>
      <a:lvl7pPr marL="914400" algn="ctr" rtl="0" fontAlgn="base">
        <a:spcBef>
          <a:spcPct val="0"/>
        </a:spcBef>
        <a:spcAft>
          <a:spcPct val="0"/>
        </a:spcAft>
        <a:defRPr sz="4400">
          <a:solidFill>
            <a:srgbClr val="B5121B"/>
          </a:solidFill>
          <a:latin typeface="Cambria" panose="02040503050406030204" pitchFamily="18" charset="0"/>
        </a:defRPr>
      </a:lvl7pPr>
      <a:lvl8pPr marL="1371600" algn="ctr" rtl="0" fontAlgn="base">
        <a:spcBef>
          <a:spcPct val="0"/>
        </a:spcBef>
        <a:spcAft>
          <a:spcPct val="0"/>
        </a:spcAft>
        <a:defRPr sz="4400">
          <a:solidFill>
            <a:srgbClr val="B5121B"/>
          </a:solidFill>
          <a:latin typeface="Cambria" panose="02040503050406030204" pitchFamily="18" charset="0"/>
        </a:defRPr>
      </a:lvl8pPr>
      <a:lvl9pPr marL="1828800" algn="ctr" rtl="0" fontAlgn="base">
        <a:spcBef>
          <a:spcPct val="0"/>
        </a:spcBef>
        <a:spcAft>
          <a:spcPct val="0"/>
        </a:spcAft>
        <a:defRPr sz="4400">
          <a:solidFill>
            <a:srgbClr val="B5121B"/>
          </a:solidFill>
          <a:latin typeface="Cambria" panose="02040503050406030204"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erveohio.org/Americorps/AmeriCorps-Program-Director-Resources/Financial-Management-Resources" TargetMode="Externa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hyperlink" Target="https://www.ecfr.gov/cgi-bin/text-idx?SID=15d5184c2810c3eef54cd7109663b443&amp;node=pt2.1.200&amp;rgn=div5#se2.1.200_1306"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s://www.ecfr.gov/cgi-bin/text-idx?SID=15d5184c2810c3eef54cd7109663b443&amp;node=pt2.1.200&amp;rgn=div5#sp2.1.200.e" TargetMode="External"/><Relationship Id="rId2" Type="http://schemas.openxmlformats.org/officeDocument/2006/relationships/hyperlink" Target="https://www.ecfr.gov/cgi-bin/text-idx?SID=15d5184c2810c3eef54cd7109663b443&amp;node=pt2.1.200&amp;rgn=div5#se2.1.200_1306"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s://www.serveohio.org/Americorps/AmeriCorps-Program-Director-Resources/Financial-Management-Resources" TargetMode="External"/><Relationship Id="rId2" Type="http://schemas.openxmlformats.org/officeDocument/2006/relationships/hyperlink" Target="https://www.nationalservice.gov/resources/financial-management/match-documenting-cash-and-kind" TargetMode="Externa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hyperlink" Target="https://www.ecfr.gov/cgi-bin/text-idx?SID=15d5184c2810c3eef54cd7109663b443&amp;node=pt2.1.200&amp;rgn=div5#se2.1.200_1303"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s://www.ecfr.gov/cgi-bin/text-idx?SID=15d5184c2810c3eef54cd7109663b443&amp;node=pt2.1.200&amp;rgn=div5#se2.1.200_1303" TargetMode="Externa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hyperlink" Target="https://www.gao.gov/products/GAO-14-704G" TargetMode="Externa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www.ecfr.gov/cgi-bin/text-idx?SID=a32963af34d3c94b854882a21e8d77e9&amp;mc=true&amp;node=se2.1.200_1302&amp;rgn=div8"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hyperlink" Target="https://www.ecfr.gov/cgi-bin/text-idx?SID=15d5184c2810c3eef54cd7109663b443&amp;node=pt2.1.200&amp;rgn=div5#se2.1.200_1309"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hyperlink" Target="https://www.ecfr.gov/cgi-bin/retrieveECFR?gp=&amp;SID=0caf094a996036c52f8ce8b4db68ffbb&amp;mc=true&amp;n=pt2.1.200&amp;r=PART&amp;ty=HTML#se2.1.200_1302"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s://www.ecfr.gov/cgi-bin/text-idx?SID=15d5184c2810c3eef54cd7109663b443&amp;node=pt2.1.200&amp;rgn=div5#se2.1.200_1404" TargetMode="External"/><Relationship Id="rId2" Type="http://schemas.openxmlformats.org/officeDocument/2006/relationships/hyperlink" Target="https://www.ecfr.gov/cgi-bin/text-idx?SID=15d5184c2810c3eef54cd7109663b443&amp;node=pt2.1.200&amp;rgn=div5#se2.1.200_1403" TargetMode="External"/><Relationship Id="rId1" Type="http://schemas.openxmlformats.org/officeDocument/2006/relationships/slideLayout" Target="../slideLayouts/slideLayout6.xml"/><Relationship Id="rId4" Type="http://schemas.openxmlformats.org/officeDocument/2006/relationships/hyperlink" Target="https://www.ecfr.gov/cgi-bin/text-idx?SID=15d5184c2810c3eef54cd7109663b443&amp;node=pt2.1.200&amp;rgn=div5#se2.1.200_1405"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hyperlink" Target="https://www.ecfr.gov/cgi-bin/text-idx?SID=15d5184c2810c3eef54cd7109663b443&amp;node=pt2.1.200&amp;rgn=div5#se2.1.200_153" TargetMode="Externa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hyperlink" Target="mailto:lisa.tope@serveohio.gov" TargetMode="External"/><Relationship Id="rId2" Type="http://schemas.openxmlformats.org/officeDocument/2006/relationships/hyperlink" Target="https://supplier.ohio.gov/wps/portal/sp/suppliers/home-anon/!ut/p/z1/hY6xDoIwEIafhaGrvYgQdGscBBUMk9jFlARLTaFNWzC-vTXESYm33X_f_-UwxRWmPRsFZ06onkm_X2h8BZJl6TqB4nQoQyh36bLY5lEY5yt8_gfQ93lmCPg-nZAZQxx9gHnHHlMuVT29S_o6TDimprk1pjGLwfi4dU7bDQIEdtBaCp-rVqgFVyOCh7YIuqdWxjHpCf1L0yrrcPXVxrqr4B7J8UiC4AX6HT63/dz/d5/L2dBISEvZ0FBIS9nQSEh/" TargetMode="Externa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hyperlink" Target="https://www.nationalservice.gov/sites/default/files/resource/101-pp-4-13-12.pdf"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hyperlink" Target="https://www.ecfr.gov/cgi-bin/retrieveECFR?gp=&amp;SID=428b43fb5c4131677ce275d482c5f902&amp;mc=true&amp;n=pt2.1.200&amp;r=PART&amp;ty=HTML#se2.1.200_1407" TargetMode="Externa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hyperlink" Target="https://www.serveohio.org/Americorps/AmeriCorps-Program-Director-Resources/Financial-Management-Resources"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hyperlink" Target="https://www.ecfr.gov/cgi-bin/text-idx?node=se2.1.200_1305&amp;rgn=div8" TargetMode="External"/><Relationship Id="rId5" Type="http://schemas.openxmlformats.org/officeDocument/2006/relationships/hyperlink" Target="mailto:lisa.tope@serveohio.gov" TargetMode="External"/><Relationship Id="rId4" Type="http://schemas.openxmlformats.org/officeDocument/2006/relationships/hyperlink" Target="https://www.nationalservice.gov/sites/default/files/resource/USERGUIDEEDITION3_EarnedGrantAmount_FullTimeFixedPrice_Validation_Tool_Version320140516.pdf"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hyperlink" Target="https://www.serveohio.org/Americorps/AmeriCorps-Program-Director-Resources/Financial-Management-Resources" TargetMode="Externa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hyperlink" Target="https://www.ecfr.gov/cgi-bin/text-idx?SID=f587d16e4b0f40f6476e199eac572c98&amp;mc=true&amp;node=pt2.1.200&amp;rgn=div5" TargetMode="Externa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hyperlink" Target="mailto:carol.davis@serveohio.gov"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hyperlink" Target="https://www.serveohio.org/Americorps/AmeriCorps-Program-Director-Resources/Financial-Management-Resources" TargetMode="Externa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hyperlink" Target="https://www.nationalservice.gov/about/open-government-initiative/policies-and-procedures" TargetMode="External"/><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hyperlink" Target="https://www.nationalservice.gov/resources/financial-management/grant-terms-conditions" TargetMode="External"/><Relationship Id="rId4" Type="http://schemas.openxmlformats.org/officeDocument/2006/relationships/hyperlink" Target="https://www.nationalservice.gov/resources/financial-management/terms-conditions-and-certifications-assurances-cncs-grants"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www.ecfr.gov/cgi-bin/text-idx?SID=f7425ef67312ab84da9e76ed5d79dff7&amp;node=pt2.1.2205&amp;rgn=div5" TargetMode="External"/><Relationship Id="rId2" Type="http://schemas.openxmlformats.org/officeDocument/2006/relationships/hyperlink" Target="http://www.ecfr.gov/cgi-bin/text-idx?tpl=/ecfrbrowse/Title02/2cfr200_main_02.tpl" TargetMode="External"/><Relationship Id="rId1" Type="http://schemas.openxmlformats.org/officeDocument/2006/relationships/slideLayout" Target="../slideLayouts/slideLayout14.xml"/><Relationship Id="rId5" Type="http://schemas.openxmlformats.org/officeDocument/2006/relationships/hyperlink" Target="https://obamawhitehouse.archives.gov/sites/default/files/omb/fedreg/2013/uniform-guidance-crosswalk-to-predominate-source-existing-guidance.pdf" TargetMode="External"/><Relationship Id="rId4" Type="http://schemas.openxmlformats.org/officeDocument/2006/relationships/hyperlink" Target="http://www.nationalservice.gov/resources/uniform-guidance"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nationalservice.gov/resources" TargetMode="External"/><Relationship Id="rId2" Type="http://schemas.openxmlformats.org/officeDocument/2006/relationships/hyperlink" Target="http://s3.amazonaws.com/resource_center_video/taag/program-start-up/index.html" TargetMode="External"/><Relationship Id="rId1" Type="http://schemas.openxmlformats.org/officeDocument/2006/relationships/slideLayout" Target="../slideLayouts/slideLayout14.xml"/><Relationship Id="rId5" Type="http://schemas.openxmlformats.org/officeDocument/2006/relationships/hyperlink" Target="http://www.nationalservice.gov/resources/financial-management/2012-financial-and-grants-management-institute" TargetMode="External"/><Relationship Id="rId4" Type="http://schemas.openxmlformats.org/officeDocument/2006/relationships/hyperlink" Target="https://www.nationalservice.gov/resources/financial-management"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mailto:carol.davis@serveohio.gov" TargetMode="External"/><Relationship Id="rId2" Type="http://schemas.openxmlformats.org/officeDocument/2006/relationships/hyperlink" Target="https://www.serveohio.org/Americorps/AmeriCorps-Program-Director-Resources/Financial-Management-Resources" TargetMode="Externa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hyperlink" Target="mailto:mary.cannon@serveohio.gov" TargetMode="External"/><Relationship Id="rId7" Type="http://schemas.openxmlformats.org/officeDocument/2006/relationships/hyperlink" Target="mailto:rebeccah.verhoff-kiss@serveohio.gov"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hyperlink" Target="mailto:carol.davis@serveohio.gov" TargetMode="External"/><Relationship Id="rId5" Type="http://schemas.openxmlformats.org/officeDocument/2006/relationships/hyperlink" Target="mailto:meredith.pugh@serveohio.gov" TargetMode="External"/><Relationship Id="rId4" Type="http://schemas.openxmlformats.org/officeDocument/2006/relationships/hyperlink" Target="mailto:ava.carvour@serveohio.gov"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s://www.ecfr.gov/cgi-bin/text-idx?SID=a32963af34d3c94b854882a21e8d77e9&amp;mc=true&amp;node=se2.1.200_1303&amp;rgn=div8" TargetMode="External"/><Relationship Id="rId2" Type="http://schemas.openxmlformats.org/officeDocument/2006/relationships/hyperlink" Target="https://www.ecfr.gov/cgi-bin/text-idx?SID=a32963af34d3c94b854882a21e8d77e9&amp;mc=true&amp;node=se2.1.200_1302&amp;rgn=div8"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hyperlink" Target="https://www.ecfr.gov/cgi-bin/text-idx?node=se2.1.200_1430&amp;rgn=div8"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hyperlink" Target="https://www.nationalservice.gov/resources/financial-management/staff-timesheets-requirements-and-issues"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54380" y="3047999"/>
            <a:ext cx="7848600" cy="3276601"/>
          </a:xfrm>
        </p:spPr>
        <p:txBody>
          <a:bodyPr>
            <a:normAutofit fontScale="77500" lnSpcReduction="20000"/>
          </a:bodyPr>
          <a:lstStyle/>
          <a:p>
            <a:r>
              <a:rPr lang="en-US" sz="2200" dirty="0"/>
              <a:t>This session will be particularly helpful for new AmeriCorps fiscal staff and newly-funded sub-grantees</a:t>
            </a:r>
          </a:p>
          <a:p>
            <a:endParaRPr lang="en-US" sz="2200" dirty="0"/>
          </a:p>
          <a:p>
            <a:r>
              <a:rPr lang="en-US" sz="2200" dirty="0"/>
              <a:t>****************</a:t>
            </a:r>
          </a:p>
          <a:p>
            <a:endParaRPr lang="en-US" sz="2200" dirty="0"/>
          </a:p>
          <a:p>
            <a:r>
              <a:rPr lang="en-US" sz="2200" dirty="0"/>
              <a:t>Please type questions into the Chat Box and we will respond to you during the presentation.  </a:t>
            </a:r>
          </a:p>
          <a:p>
            <a:endParaRPr lang="en-US" sz="2200" dirty="0"/>
          </a:p>
          <a:p>
            <a:r>
              <a:rPr lang="en-US" sz="2200" dirty="0"/>
              <a:t>Note: this presentation is being recorded.</a:t>
            </a:r>
          </a:p>
          <a:p>
            <a:endParaRPr lang="en-US" sz="2200" dirty="0"/>
          </a:p>
          <a:p>
            <a:r>
              <a:rPr lang="en-US" sz="2200" dirty="0"/>
              <a:t>The Webinar Slides are posted on our website under Ohio AmeriCorps Program Director Resources Financial Management Resources and may be found </a:t>
            </a:r>
            <a:r>
              <a:rPr lang="en-US" sz="2200" dirty="0">
                <a:hlinkClick r:id="rId2"/>
              </a:rPr>
              <a:t>here</a:t>
            </a:r>
            <a:endParaRPr lang="en-US" sz="2200" dirty="0"/>
          </a:p>
        </p:txBody>
      </p:sp>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itle 4"/>
          <p:cNvSpPr>
            <a:spLocks noGrp="1"/>
          </p:cNvSpPr>
          <p:nvPr>
            <p:ph type="title"/>
          </p:nvPr>
        </p:nvSpPr>
        <p:spPr>
          <a:xfrm>
            <a:off x="381000" y="597166"/>
            <a:ext cx="8229600" cy="1066800"/>
          </a:xfrm>
        </p:spPr>
        <p:txBody>
          <a:bodyPr>
            <a:normAutofit/>
          </a:bodyPr>
          <a:lstStyle/>
          <a:p>
            <a:r>
              <a:rPr lang="en-US" dirty="0"/>
              <a:t>Welcome</a:t>
            </a:r>
          </a:p>
        </p:txBody>
      </p:sp>
      <p:sp>
        <p:nvSpPr>
          <p:cNvPr id="6" name="Title 1"/>
          <p:cNvSpPr txBox="1">
            <a:spLocks/>
          </p:cNvSpPr>
          <p:nvPr/>
        </p:nvSpPr>
        <p:spPr>
          <a:xfrm>
            <a:off x="457200" y="1524000"/>
            <a:ext cx="8229600" cy="1391654"/>
          </a:xfrm>
          <a:prstGeom prst="rect">
            <a:avLst/>
          </a:prstGeom>
        </p:spPr>
        <p:txBody>
          <a:bodyPr vert="horz" lIns="91440" tIns="45720" rIns="91440" bIns="45720" rtlCol="0" anchor="ctr">
            <a:normAutofit fontScale="45000" lnSpcReduction="20000"/>
          </a:bodyPr>
          <a:lstStyle>
            <a:lvl1pPr algn="ctr" defTabSz="914400" rtl="0" eaLnBrk="1" latinLnBrk="0" hangingPunct="1">
              <a:spcBef>
                <a:spcPct val="0"/>
              </a:spcBef>
              <a:buNone/>
              <a:defRPr sz="4400" kern="1200">
                <a:solidFill>
                  <a:schemeClr val="accent2">
                    <a:lumMod val="50000"/>
                  </a:schemeClr>
                </a:solidFill>
                <a:effectLst>
                  <a:outerShdw blurRad="38100" dist="38100" dir="2700000" algn="tl">
                    <a:srgbClr val="000000">
                      <a:alpha val="43137"/>
                    </a:srgbClr>
                  </a:outerShdw>
                </a:effectLst>
                <a:latin typeface="+mj-lt"/>
                <a:ea typeface="+mj-ea"/>
                <a:cs typeface="+mj-cs"/>
              </a:defRPr>
            </a:lvl1pPr>
          </a:lstStyle>
          <a:p>
            <a:pPr defTabSz="850900"/>
            <a:endParaRPr lang="en-US" b="1" dirty="0">
              <a:latin typeface="Arial" charset="0"/>
              <a:cs typeface="Arial" charset="0"/>
            </a:endParaRPr>
          </a:p>
          <a:p>
            <a:pPr defTabSz="850900"/>
            <a:r>
              <a:rPr lang="en-US" b="1" dirty="0">
                <a:latin typeface="Arial" charset="0"/>
                <a:cs typeface="Arial" charset="0"/>
              </a:rPr>
              <a:t>Fiscal &amp; Grants Management Webinar 20-21</a:t>
            </a:r>
            <a:br>
              <a:rPr lang="en-US" sz="5400" b="1" dirty="0">
                <a:latin typeface="Arial" charset="0"/>
                <a:cs typeface="Arial" charset="0"/>
              </a:rPr>
            </a:br>
            <a:br>
              <a:rPr lang="en-US" sz="2200" dirty="0">
                <a:latin typeface="Arial" charset="0"/>
                <a:cs typeface="Arial" charset="0"/>
              </a:rPr>
            </a:br>
            <a:r>
              <a:rPr lang="en-US" sz="3600" dirty="0">
                <a:solidFill>
                  <a:srgbClr val="000000"/>
                </a:solidFill>
                <a:latin typeface="Arial" charset="0"/>
                <a:cs typeface="Arial" charset="0"/>
              </a:rPr>
              <a:t>Goal: To provide guidance to new Ohio AmeriCorps subgrantees and new staff of continuing programs on the financial, grants management and compliance requirements of operating a federally-funded AmeriCorps subgrant.</a:t>
            </a:r>
            <a:endParaRPr lang="en-US" sz="3600" dirty="0">
              <a:latin typeface="Arial" charset="0"/>
              <a:cs typeface="Arial" charset="0"/>
            </a:endParaRPr>
          </a:p>
          <a:p>
            <a:pPr defTabSz="850900"/>
            <a:endParaRPr lang="en-US" sz="3600" dirty="0"/>
          </a:p>
        </p:txBody>
      </p:sp>
    </p:spTree>
    <p:extLst>
      <p:ext uri="{BB962C8B-B14F-4D97-AF65-F5344CB8AC3E}">
        <p14:creationId xmlns:p14="http://schemas.microsoft.com/office/powerpoint/2010/main" val="3814602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762000" y="685800"/>
            <a:ext cx="8229600" cy="1066800"/>
          </a:xfrm>
        </p:spPr>
        <p:txBody>
          <a:bodyPr>
            <a:normAutofit/>
          </a:bodyPr>
          <a:lstStyle/>
          <a:p>
            <a:r>
              <a:rPr lang="en-US" sz="2800" b="1" dirty="0">
                <a:solidFill>
                  <a:srgbClr val="C00000"/>
                </a:solidFill>
              </a:rPr>
              <a:t>Staff</a:t>
            </a:r>
            <a:r>
              <a:rPr lang="en-US" sz="2800" b="1" dirty="0"/>
              <a:t> Time and Attendance</a:t>
            </a:r>
            <a:br>
              <a:rPr lang="en-US" sz="2800" b="1" dirty="0"/>
            </a:br>
            <a:r>
              <a:rPr lang="en-US" sz="2800" b="1" dirty="0"/>
              <a:t>2 CFR 200.430</a:t>
            </a:r>
          </a:p>
        </p:txBody>
      </p:sp>
      <p:sp>
        <p:nvSpPr>
          <p:cNvPr id="3" name="Content Placeholder 2"/>
          <p:cNvSpPr>
            <a:spLocks noGrp="1"/>
          </p:cNvSpPr>
          <p:nvPr>
            <p:ph idx="4294967295"/>
          </p:nvPr>
        </p:nvSpPr>
        <p:spPr>
          <a:xfrm>
            <a:off x="533400" y="1874837"/>
            <a:ext cx="8229600" cy="4449763"/>
          </a:xfrm>
        </p:spPr>
        <p:txBody>
          <a:bodyPr>
            <a:normAutofit fontScale="70000" lnSpcReduction="20000"/>
          </a:bodyPr>
          <a:lstStyle/>
          <a:p>
            <a:pPr marL="0" indent="0">
              <a:buNone/>
            </a:pPr>
            <a:r>
              <a:rPr lang="en-US" sz="2400" dirty="0"/>
              <a:t>Accountability Problem: Time &amp; effort not properly documented</a:t>
            </a:r>
          </a:p>
          <a:p>
            <a:pPr marL="0" indent="0">
              <a:buNone/>
            </a:pPr>
            <a:endParaRPr lang="en-US" sz="2400" dirty="0"/>
          </a:p>
          <a:p>
            <a:pPr marL="0" indent="0">
              <a:buNone/>
            </a:pPr>
            <a:r>
              <a:rPr lang="en-US" sz="2400" dirty="0"/>
              <a:t>Timesheets:</a:t>
            </a:r>
          </a:p>
          <a:p>
            <a:r>
              <a:rPr lang="en-US" sz="2400" dirty="0"/>
              <a:t>Time is based on budgeted not actual after-the fact time reported on timesheets</a:t>
            </a:r>
          </a:p>
          <a:p>
            <a:r>
              <a:rPr lang="en-US" sz="2400" dirty="0"/>
              <a:t>Not signed by supervisor and employee</a:t>
            </a:r>
          </a:p>
          <a:p>
            <a:r>
              <a:rPr lang="en-US" sz="2400" dirty="0"/>
              <a:t>Hours added incorrectly</a:t>
            </a:r>
          </a:p>
          <a:p>
            <a:r>
              <a:rPr lang="en-US" sz="2400" dirty="0"/>
              <a:t>Missing timesheets</a:t>
            </a:r>
            <a:endParaRPr lang="en-US" sz="2600" dirty="0"/>
          </a:p>
          <a:p>
            <a:r>
              <a:rPr lang="en-US" sz="2500" dirty="0"/>
              <a:t>Staff allocating time to more than one grant are not keeping timesheets that show actual time spent on each grant. </a:t>
            </a:r>
          </a:p>
          <a:p>
            <a:endParaRPr lang="en-US" sz="2500" dirty="0"/>
          </a:p>
          <a:p>
            <a:pPr marL="0" indent="0">
              <a:buNone/>
            </a:pPr>
            <a:endParaRPr lang="en-US" sz="2400" dirty="0"/>
          </a:p>
          <a:p>
            <a:pPr marL="0" indent="0">
              <a:buNone/>
            </a:pPr>
            <a:r>
              <a:rPr lang="en-US" sz="2400" dirty="0"/>
              <a:t>Remedy: </a:t>
            </a:r>
          </a:p>
          <a:p>
            <a:r>
              <a:rPr lang="en-US" sz="2400" dirty="0"/>
              <a:t>Periodically conduct your own timesheet review</a:t>
            </a:r>
          </a:p>
          <a:p>
            <a:r>
              <a:rPr lang="en-US" sz="2400" dirty="0"/>
              <a:t>Ensure you have a system of internal controls on timekeeping in line with the Uniform Guidance</a:t>
            </a:r>
          </a:p>
          <a:p>
            <a:pPr marL="0" indent="0">
              <a:buNone/>
            </a:pPr>
            <a:endParaRPr lang="en-US" dirty="0"/>
          </a:p>
        </p:txBody>
      </p:sp>
    </p:spTree>
    <p:extLst>
      <p:ext uri="{BB962C8B-B14F-4D97-AF65-F5344CB8AC3E}">
        <p14:creationId xmlns:p14="http://schemas.microsoft.com/office/powerpoint/2010/main" val="236646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549876" y="609600"/>
            <a:ext cx="8229600" cy="1066800"/>
          </a:xfrm>
        </p:spPr>
        <p:txBody>
          <a:bodyPr>
            <a:normAutofit/>
          </a:bodyPr>
          <a:lstStyle/>
          <a:p>
            <a:r>
              <a:rPr lang="en-US" sz="2800" b="1" dirty="0"/>
              <a:t>Cost Sharing or Match – </a:t>
            </a:r>
            <a:r>
              <a:rPr lang="en-US" sz="2800" b="1" dirty="0">
                <a:hlinkClick r:id="rId2"/>
              </a:rPr>
              <a:t>2 CFR 200.306 (b)</a:t>
            </a:r>
            <a:endParaRPr lang="en-US" sz="2800" b="1" dirty="0"/>
          </a:p>
        </p:txBody>
      </p:sp>
      <p:sp>
        <p:nvSpPr>
          <p:cNvPr id="3" name="Content Placeholder 2"/>
          <p:cNvSpPr>
            <a:spLocks noGrp="1"/>
          </p:cNvSpPr>
          <p:nvPr>
            <p:ph idx="4294967295"/>
          </p:nvPr>
        </p:nvSpPr>
        <p:spPr>
          <a:xfrm>
            <a:off x="473676" y="1504006"/>
            <a:ext cx="8382000" cy="5181600"/>
          </a:xfrm>
        </p:spPr>
        <p:txBody>
          <a:bodyPr>
            <a:noAutofit/>
          </a:bodyPr>
          <a:lstStyle/>
          <a:p>
            <a:pPr marL="0" indent="0">
              <a:buNone/>
            </a:pPr>
            <a:r>
              <a:rPr lang="en-US" sz="1700" dirty="0"/>
              <a:t>Matching funds and all contributions, including cash and third-party in-kind contributions, must be accepted when they meet all the following criteria:</a:t>
            </a:r>
          </a:p>
          <a:p>
            <a:pPr marL="0" indent="0">
              <a:buNone/>
            </a:pPr>
            <a:endParaRPr lang="en-US" sz="1700" dirty="0"/>
          </a:p>
          <a:p>
            <a:pPr>
              <a:buAutoNum type="arabicParenBoth"/>
            </a:pPr>
            <a:r>
              <a:rPr lang="en-US" sz="1800" dirty="0"/>
              <a:t>Are verifiable from the non-Federal entity's records;</a:t>
            </a:r>
          </a:p>
          <a:p>
            <a:pPr marL="0" indent="0">
              <a:buNone/>
            </a:pPr>
            <a:endParaRPr lang="en-US" sz="300" dirty="0"/>
          </a:p>
          <a:p>
            <a:pPr marL="0" indent="0">
              <a:buNone/>
            </a:pPr>
            <a:r>
              <a:rPr lang="en-US" sz="1800" dirty="0"/>
              <a:t>(2) Are not included as contributions for any other Federal award;</a:t>
            </a:r>
            <a:endParaRPr lang="en-US" dirty="0"/>
          </a:p>
          <a:p>
            <a:pPr marL="0" indent="0">
              <a:buNone/>
            </a:pPr>
            <a:r>
              <a:rPr lang="en-US" sz="1800" dirty="0"/>
              <a:t>(3) Are necessary and reasonable for accomplishment of project or program objectives;</a:t>
            </a:r>
          </a:p>
          <a:p>
            <a:pPr marL="0" indent="0">
              <a:buNone/>
            </a:pPr>
            <a:endParaRPr lang="en-US" sz="300" dirty="0"/>
          </a:p>
          <a:p>
            <a:pPr marL="0" indent="0">
              <a:buNone/>
            </a:pPr>
            <a:r>
              <a:rPr lang="en-US" sz="1800" dirty="0"/>
              <a:t>(4) Are allowable under Subpart E—Cost Principles of this part;</a:t>
            </a:r>
          </a:p>
          <a:p>
            <a:pPr marL="0" indent="0">
              <a:buNone/>
            </a:pPr>
            <a:endParaRPr lang="en-US" sz="300" dirty="0"/>
          </a:p>
          <a:p>
            <a:pPr marL="0" indent="0">
              <a:buNone/>
            </a:pPr>
            <a:r>
              <a:rPr lang="en-US" sz="1800" dirty="0"/>
              <a:t>(5) Are not paid by the Federal Government under another Federal award, except where</a:t>
            </a:r>
            <a:br>
              <a:rPr lang="en-US" sz="1800" dirty="0"/>
            </a:br>
            <a:r>
              <a:rPr lang="en-US" sz="1800" dirty="0"/>
              <a:t>      the Federal statute authorizing a program specifically provides that Federal funds</a:t>
            </a:r>
            <a:br>
              <a:rPr lang="en-US" sz="1800" dirty="0"/>
            </a:br>
            <a:r>
              <a:rPr lang="en-US" sz="1800" dirty="0"/>
              <a:t>      made available for such program can be applied to matching or cost sharing  </a:t>
            </a:r>
            <a:br>
              <a:rPr lang="en-US" sz="1800" dirty="0"/>
            </a:br>
            <a:r>
              <a:rPr lang="en-US" sz="1800" dirty="0"/>
              <a:t>     requirements of other Federal programs;</a:t>
            </a:r>
          </a:p>
          <a:p>
            <a:pPr marL="0" indent="0">
              <a:buNone/>
            </a:pPr>
            <a:r>
              <a:rPr lang="en-US" sz="1800" dirty="0"/>
              <a:t>(6) Are provided for in the approved budget when required by the Federal awarding</a:t>
            </a:r>
            <a:br>
              <a:rPr lang="en-US" sz="1800" dirty="0"/>
            </a:br>
            <a:r>
              <a:rPr lang="en-US" sz="1800" dirty="0"/>
              <a:t>      agency; and</a:t>
            </a:r>
          </a:p>
          <a:p>
            <a:pPr marL="0" indent="0">
              <a:buNone/>
            </a:pPr>
            <a:endParaRPr lang="en-US" sz="300" dirty="0"/>
          </a:p>
          <a:p>
            <a:pPr marL="0" indent="0">
              <a:buNone/>
            </a:pPr>
            <a:r>
              <a:rPr lang="en-US" sz="1800" dirty="0"/>
              <a:t>(7) Conform to other provisions of this part, as applicable.</a:t>
            </a:r>
          </a:p>
          <a:p>
            <a:pPr marL="0" indent="0">
              <a:buNone/>
            </a:pPr>
            <a:br>
              <a:rPr lang="en-US" sz="1800" dirty="0"/>
            </a:br>
            <a:endParaRPr lang="en-US" sz="1700" dirty="0"/>
          </a:p>
        </p:txBody>
      </p:sp>
    </p:spTree>
    <p:extLst>
      <p:ext uri="{BB962C8B-B14F-4D97-AF65-F5344CB8AC3E}">
        <p14:creationId xmlns:p14="http://schemas.microsoft.com/office/powerpoint/2010/main" val="1000153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533400" y="514865"/>
            <a:ext cx="8229600" cy="1066800"/>
          </a:xfrm>
        </p:spPr>
        <p:txBody>
          <a:bodyPr>
            <a:normAutofit/>
          </a:bodyPr>
          <a:lstStyle/>
          <a:p>
            <a:r>
              <a:rPr lang="en-US" sz="2800" b="1" dirty="0"/>
              <a:t>Cost Sharing or Match – </a:t>
            </a:r>
            <a:r>
              <a:rPr lang="en-US" sz="2800" b="1" dirty="0">
                <a:hlinkClick r:id="rId2"/>
              </a:rPr>
              <a:t>2 CFR 200.306 (b)</a:t>
            </a:r>
            <a:endParaRPr lang="en-US" sz="2800" b="1" dirty="0"/>
          </a:p>
        </p:txBody>
      </p:sp>
      <p:sp>
        <p:nvSpPr>
          <p:cNvPr id="3" name="Content Placeholder 2"/>
          <p:cNvSpPr>
            <a:spLocks noGrp="1"/>
          </p:cNvSpPr>
          <p:nvPr>
            <p:ph idx="4294967295"/>
          </p:nvPr>
        </p:nvSpPr>
        <p:spPr>
          <a:xfrm>
            <a:off x="609600" y="1362333"/>
            <a:ext cx="8229600" cy="5181600"/>
          </a:xfrm>
        </p:spPr>
        <p:txBody>
          <a:bodyPr>
            <a:noAutofit/>
          </a:bodyPr>
          <a:lstStyle/>
          <a:p>
            <a:pPr marL="0" indent="0">
              <a:buNone/>
            </a:pPr>
            <a:r>
              <a:rPr lang="en-US" sz="1700" dirty="0"/>
              <a:t>Accountability Problem: Match</a:t>
            </a:r>
          </a:p>
          <a:p>
            <a:r>
              <a:rPr lang="en-US" sz="1700" dirty="0"/>
              <a:t>Not met </a:t>
            </a:r>
          </a:p>
          <a:p>
            <a:r>
              <a:rPr lang="en-US" sz="1700" dirty="0"/>
              <a:t>Undocumented or insufficient,  e.g., in-kind time</a:t>
            </a:r>
          </a:p>
          <a:p>
            <a:r>
              <a:rPr lang="en-US" sz="1700" dirty="0"/>
              <a:t>Unallowable – subgrantee claims match for an activity that doesn’t appear in the approved budget </a:t>
            </a:r>
          </a:p>
          <a:p>
            <a:r>
              <a:rPr lang="en-US" sz="1700" dirty="0"/>
              <a:t>Unreasonable – subgrantee claims match that is excessive</a:t>
            </a:r>
          </a:p>
          <a:p>
            <a:r>
              <a:rPr lang="en-US" sz="1700" dirty="0"/>
              <a:t>Not approved in budget – subgrantee substitutes match for activities not in the approved budget</a:t>
            </a:r>
          </a:p>
          <a:p>
            <a:r>
              <a:rPr lang="en-US" sz="1700" dirty="0"/>
              <a:t>Uses unauthorized Federal funds (Note: Other Federal funds may be used with permission of other Federal funder)</a:t>
            </a:r>
            <a:br>
              <a:rPr lang="en-US" sz="1700" dirty="0">
                <a:effectLst>
                  <a:outerShdw blurRad="38100" dist="38100" dir="2700000" algn="tl">
                    <a:srgbClr val="000000">
                      <a:alpha val="43137"/>
                    </a:srgbClr>
                  </a:outerShdw>
                </a:effectLst>
              </a:rPr>
            </a:br>
            <a:endParaRPr lang="en-US" sz="1700" dirty="0"/>
          </a:p>
          <a:p>
            <a:pPr marL="0" indent="0">
              <a:buNone/>
            </a:pPr>
            <a:r>
              <a:rPr lang="en-US" sz="1700" dirty="0"/>
              <a:t>Remedy: </a:t>
            </a:r>
          </a:p>
          <a:p>
            <a:r>
              <a:rPr lang="en-US" sz="1700" dirty="0"/>
              <a:t>Make sure claimed match is reasonable and included in the Approved Budget, and supports approved activities.  Request budget modification if necessary.</a:t>
            </a:r>
          </a:p>
          <a:p>
            <a:pPr>
              <a:spcBef>
                <a:spcPts val="0"/>
              </a:spcBef>
              <a:defRPr/>
            </a:pPr>
            <a:r>
              <a:rPr lang="en-US" sz="1700" dirty="0"/>
              <a:t>Record all claimed match in accounting journals. </a:t>
            </a:r>
          </a:p>
          <a:p>
            <a:r>
              <a:rPr lang="en-US" sz="1700" dirty="0"/>
              <a:t>Make sure claimed match is appropriate and supporting documentation is maintained.</a:t>
            </a:r>
          </a:p>
          <a:p>
            <a:r>
              <a:rPr lang="en-US" sz="1700" dirty="0"/>
              <a:t>Make sure match is allowable under </a:t>
            </a:r>
            <a:r>
              <a:rPr lang="en-US" sz="1700" dirty="0">
                <a:hlinkClick r:id="rId3"/>
              </a:rPr>
              <a:t>2 CFR 200 Subpart E-Cost Principles</a:t>
            </a:r>
            <a:r>
              <a:rPr lang="en-US" sz="1700" dirty="0"/>
              <a:t>.</a:t>
            </a:r>
          </a:p>
        </p:txBody>
      </p:sp>
    </p:spTree>
    <p:extLst>
      <p:ext uri="{BB962C8B-B14F-4D97-AF65-F5344CB8AC3E}">
        <p14:creationId xmlns:p14="http://schemas.microsoft.com/office/powerpoint/2010/main" val="983161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914400" y="381000"/>
            <a:ext cx="8229600" cy="1066800"/>
          </a:xfrm>
        </p:spPr>
        <p:txBody>
          <a:bodyPr>
            <a:normAutofit/>
          </a:bodyPr>
          <a:lstStyle/>
          <a:p>
            <a:r>
              <a:rPr lang="en-US" sz="2800" b="1" dirty="0"/>
              <a:t>Match – 2 CFR 200.306 (b)</a:t>
            </a:r>
          </a:p>
        </p:txBody>
      </p:sp>
      <p:sp>
        <p:nvSpPr>
          <p:cNvPr id="3" name="Content Placeholder 2"/>
          <p:cNvSpPr>
            <a:spLocks noGrp="1"/>
          </p:cNvSpPr>
          <p:nvPr>
            <p:ph idx="4294967295"/>
          </p:nvPr>
        </p:nvSpPr>
        <p:spPr>
          <a:xfrm>
            <a:off x="488778" y="1145360"/>
            <a:ext cx="8229600" cy="5189537"/>
          </a:xfrm>
        </p:spPr>
        <p:txBody>
          <a:bodyPr>
            <a:noAutofit/>
          </a:bodyPr>
          <a:lstStyle/>
          <a:p>
            <a:pPr marL="0" indent="0">
              <a:buNone/>
            </a:pPr>
            <a:r>
              <a:rPr lang="en-US" sz="2000" dirty="0"/>
              <a:t>Accountability Problem: In-kind Contributions – Insufficient documentation</a:t>
            </a:r>
          </a:p>
          <a:p>
            <a:pPr marL="0" indent="0">
              <a:buNone/>
            </a:pPr>
            <a:endParaRPr lang="en-US" sz="1600" dirty="0"/>
          </a:p>
          <a:p>
            <a:pPr marL="457200" indent="-457200">
              <a:lnSpc>
                <a:spcPct val="90000"/>
              </a:lnSpc>
            </a:pPr>
            <a:r>
              <a:rPr lang="en-US" sz="2000" dirty="0">
                <a:cs typeface="Arial" charset="0"/>
              </a:rPr>
              <a:t>Have the same documentation requirements as other expenditures.</a:t>
            </a:r>
          </a:p>
          <a:p>
            <a:pPr>
              <a:lnSpc>
                <a:spcPct val="90000"/>
              </a:lnSpc>
            </a:pPr>
            <a:endParaRPr lang="en-US" sz="1600" dirty="0">
              <a:cs typeface="Arial" charset="0"/>
            </a:endParaRPr>
          </a:p>
          <a:p>
            <a:pPr marL="457200" indent="-457200">
              <a:lnSpc>
                <a:spcPct val="90000"/>
              </a:lnSpc>
              <a:spcBef>
                <a:spcPct val="0"/>
              </a:spcBef>
            </a:pPr>
            <a:r>
              <a:rPr lang="en-US" sz="2000" dirty="0">
                <a:cs typeface="Arial" charset="0"/>
              </a:rPr>
              <a:t>Documentation must be kept to support the value placed on the contribution.</a:t>
            </a:r>
          </a:p>
          <a:p>
            <a:pPr>
              <a:lnSpc>
                <a:spcPct val="90000"/>
              </a:lnSpc>
              <a:spcBef>
                <a:spcPct val="0"/>
              </a:spcBef>
            </a:pPr>
            <a:endParaRPr lang="en-US" sz="1600" dirty="0">
              <a:cs typeface="Arial" charset="0"/>
            </a:endParaRPr>
          </a:p>
          <a:p>
            <a:pPr marL="457200" indent="-457200">
              <a:lnSpc>
                <a:spcPct val="90000"/>
              </a:lnSpc>
              <a:spcBef>
                <a:spcPct val="0"/>
              </a:spcBef>
            </a:pPr>
            <a:r>
              <a:rPr lang="en-US" sz="2000" dirty="0">
                <a:cs typeface="Arial" charset="0"/>
              </a:rPr>
              <a:t>Documentation for staff hours must be explicitly identified.</a:t>
            </a:r>
          </a:p>
          <a:p>
            <a:pPr marL="457200" indent="-457200">
              <a:lnSpc>
                <a:spcPct val="90000"/>
              </a:lnSpc>
              <a:spcBef>
                <a:spcPct val="0"/>
              </a:spcBef>
            </a:pPr>
            <a:endParaRPr lang="en-US" sz="1600" dirty="0">
              <a:latin typeface="Arial" charset="0"/>
              <a:cs typeface="Arial" charset="0"/>
            </a:endParaRPr>
          </a:p>
          <a:p>
            <a:pPr marL="457200" indent="-457200">
              <a:lnSpc>
                <a:spcPct val="90000"/>
              </a:lnSpc>
              <a:spcBef>
                <a:spcPct val="0"/>
              </a:spcBef>
            </a:pPr>
            <a:endParaRPr lang="en-US" sz="1600" dirty="0">
              <a:latin typeface="Arial" charset="0"/>
              <a:cs typeface="Arial" charset="0"/>
            </a:endParaRPr>
          </a:p>
          <a:p>
            <a:pPr marL="0" indent="0">
              <a:buNone/>
            </a:pPr>
            <a:r>
              <a:rPr lang="en-US" sz="1600" dirty="0">
                <a:latin typeface="Arial" charset="0"/>
                <a:cs typeface="Arial" charset="0"/>
              </a:rPr>
              <a:t>Remedy:</a:t>
            </a:r>
          </a:p>
          <a:p>
            <a:r>
              <a:rPr lang="en-US" sz="1600" dirty="0"/>
              <a:t>Create a form on which 3</a:t>
            </a:r>
            <a:r>
              <a:rPr lang="en-US" sz="1600" baseline="30000" dirty="0"/>
              <a:t>rd</a:t>
            </a:r>
            <a:r>
              <a:rPr lang="en-US" sz="1600" dirty="0"/>
              <a:t> party donors can record in-kind support.</a:t>
            </a:r>
            <a:endParaRPr lang="en-US" sz="1600" b="1" dirty="0">
              <a:latin typeface="Arial" charset="0"/>
              <a:cs typeface="Arial" charset="0"/>
            </a:endParaRPr>
          </a:p>
          <a:p>
            <a:r>
              <a:rPr lang="en-US" sz="1600" dirty="0">
                <a:latin typeface="Arial" charset="0"/>
                <a:cs typeface="Arial" charset="0"/>
              </a:rPr>
              <a:t>For in-kind staff time – maintain a timesheet </a:t>
            </a:r>
            <a:r>
              <a:rPr lang="en-US" sz="1600" dirty="0">
                <a:cs typeface="Arial" charset="0"/>
              </a:rPr>
              <a:t>that differentiates between AmeriCorps and non-AmeriCorps time, and tracks actual hours.</a:t>
            </a:r>
            <a:endParaRPr lang="en-US" sz="1600" dirty="0">
              <a:cs typeface="Times New Roman" charset="0"/>
            </a:endParaRPr>
          </a:p>
          <a:p>
            <a:pPr marL="0" indent="0">
              <a:buNone/>
            </a:pPr>
            <a:endParaRPr lang="en-US" sz="1600" b="1" dirty="0">
              <a:latin typeface="Arial" charset="0"/>
              <a:cs typeface="Arial" charset="0"/>
            </a:endParaRPr>
          </a:p>
          <a:p>
            <a:pPr marL="0" indent="0">
              <a:buNone/>
            </a:pPr>
            <a:r>
              <a:rPr lang="en-US" sz="1400" b="1" dirty="0">
                <a:latin typeface="Arial" charset="0"/>
                <a:cs typeface="Arial" charset="0"/>
              </a:rPr>
              <a:t>see </a:t>
            </a:r>
            <a:r>
              <a:rPr lang="en-US" sz="1400" b="1" dirty="0">
                <a:latin typeface="Arial" charset="0"/>
                <a:cs typeface="Arial" charset="0"/>
                <a:hlinkClick r:id="rId2"/>
              </a:rPr>
              <a:t>CNCS Match: Documenting Cash and In-kind</a:t>
            </a:r>
            <a:r>
              <a:rPr lang="en-US" sz="1400" b="1" dirty="0">
                <a:latin typeface="Arial" charset="0"/>
                <a:cs typeface="Arial" charset="0"/>
              </a:rPr>
              <a:t> and ServeOhio AmeriCorps Program Director </a:t>
            </a:r>
            <a:r>
              <a:rPr lang="en-US" sz="1400" b="1" dirty="0">
                <a:latin typeface="Arial" charset="0"/>
                <a:cs typeface="Arial" charset="0"/>
                <a:hlinkClick r:id="rId3"/>
              </a:rPr>
              <a:t>Financial Management Resources </a:t>
            </a:r>
            <a:r>
              <a:rPr lang="en-US" sz="1400" b="1" dirty="0">
                <a:latin typeface="Arial" charset="0"/>
                <a:cs typeface="Arial" charset="0"/>
              </a:rPr>
              <a:t>when using OnCorps Reports for Site Supervisory in-kind time documentation requirements</a:t>
            </a:r>
            <a:endParaRPr lang="en-US" sz="1400" dirty="0"/>
          </a:p>
        </p:txBody>
      </p:sp>
    </p:spTree>
    <p:extLst>
      <p:ext uri="{BB962C8B-B14F-4D97-AF65-F5344CB8AC3E}">
        <p14:creationId xmlns:p14="http://schemas.microsoft.com/office/powerpoint/2010/main" val="2581122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6" name="Title 1"/>
          <p:cNvSpPr>
            <a:spLocks noGrp="1"/>
          </p:cNvSpPr>
          <p:nvPr>
            <p:ph type="title" idx="4294967295"/>
          </p:nvPr>
        </p:nvSpPr>
        <p:spPr>
          <a:xfrm>
            <a:off x="533400" y="758250"/>
            <a:ext cx="8229600" cy="1066800"/>
          </a:xfrm>
        </p:spPr>
        <p:txBody>
          <a:bodyPr>
            <a:noAutofit/>
          </a:bodyPr>
          <a:lstStyle/>
          <a:p>
            <a:r>
              <a:rPr lang="en-US" sz="2800" b="1" dirty="0">
                <a:latin typeface="Arial" panose="020B0604020202020204" pitchFamily="34" charset="0"/>
                <a:cs typeface="Arial" panose="020B0604020202020204" pitchFamily="34" charset="0"/>
              </a:rPr>
              <a:t>Organization Accounting Requirements</a:t>
            </a:r>
            <a:br>
              <a:rPr lang="en-US" sz="2800"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 Internal Controls – </a:t>
            </a:r>
            <a:r>
              <a:rPr lang="en-US" sz="2800" b="1" dirty="0">
                <a:latin typeface="Arial" panose="020B0604020202020204" pitchFamily="34" charset="0"/>
                <a:cs typeface="Arial" panose="020B0604020202020204" pitchFamily="34" charset="0"/>
                <a:hlinkClick r:id="rId3"/>
              </a:rPr>
              <a:t>2 CFR 200.303</a:t>
            </a:r>
            <a:endParaRPr lang="en-US" sz="2800" dirty="0">
              <a:latin typeface="Arial" panose="020B0604020202020204" pitchFamily="34" charset="0"/>
              <a:cs typeface="Arial" panose="020B0604020202020204" pitchFamily="34" charset="0"/>
            </a:endParaRPr>
          </a:p>
        </p:txBody>
      </p:sp>
      <p:sp>
        <p:nvSpPr>
          <p:cNvPr id="5" name="Rectangle 4"/>
          <p:cNvSpPr/>
          <p:nvPr/>
        </p:nvSpPr>
        <p:spPr>
          <a:xfrm>
            <a:off x="477253" y="1905000"/>
            <a:ext cx="8534400" cy="3447098"/>
          </a:xfrm>
          <a:prstGeom prst="rect">
            <a:avLst/>
          </a:prstGeom>
        </p:spPr>
        <p:txBody>
          <a:bodyPr wrap="square">
            <a:spAutoFit/>
          </a:bodyPr>
          <a:lstStyle/>
          <a:p>
            <a:r>
              <a:rPr lang="en-US" sz="2000" b="1" dirty="0"/>
              <a:t>The non-Federal entity must:</a:t>
            </a:r>
          </a:p>
          <a:p>
            <a:pPr marL="342900" indent="-342900">
              <a:buAutoNum type="alphaLcParenBoth"/>
            </a:pPr>
            <a:r>
              <a:rPr lang="en-US" dirty="0"/>
              <a:t>Establish and maintain effective internal control over the Federal award that provides reasonable assurance that the non-Federal entity is managing the Federal award in compliance with Federal statutes, regulations, and the terms and conditions of the Federal award. These internal controls should be in compliance with guidance in “Standards for Internal Control in the Federal Government” issued by the Comptroller General of the United States or the “Internal Control Integrated Framework”, issued by the Committee of Sponsoring Organizations of the Treadway Commission (COSO).</a:t>
            </a:r>
          </a:p>
          <a:p>
            <a:endParaRPr lang="en-US" sz="2400" dirty="0">
              <a:solidFill>
                <a:prstClr val="black"/>
              </a:solidFill>
              <a:latin typeface="Arial" charset="0"/>
              <a:cs typeface="Arial" charset="0"/>
            </a:endParaRPr>
          </a:p>
          <a:p>
            <a:r>
              <a:rPr lang="en-US" sz="2000" dirty="0">
                <a:solidFill>
                  <a:prstClr val="black"/>
                </a:solidFill>
                <a:latin typeface="Arial" charset="0"/>
                <a:cs typeface="Arial" charset="0"/>
              </a:rPr>
              <a:t>See the Uniform Guidance for bullets (b) – (e)</a:t>
            </a:r>
          </a:p>
          <a:p>
            <a:pPr indent="-212725" defTabSz="850900" eaLnBrk="0" hangingPunct="0">
              <a:buFontTx/>
              <a:buChar char="•"/>
              <a:tabLst>
                <a:tab pos="425450" algn="l"/>
              </a:tabLst>
            </a:pPr>
            <a:endParaRPr lang="en-US" sz="2400" dirty="0">
              <a:solidFill>
                <a:prstClr val="black"/>
              </a:solidFill>
              <a:latin typeface="Arial" charset="0"/>
              <a:cs typeface="Arial" charset="0"/>
            </a:endParaRPr>
          </a:p>
        </p:txBody>
      </p:sp>
    </p:spTree>
    <p:extLst>
      <p:ext uri="{BB962C8B-B14F-4D97-AF65-F5344CB8AC3E}">
        <p14:creationId xmlns:p14="http://schemas.microsoft.com/office/powerpoint/2010/main" val="5885747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6" name="Title 1"/>
          <p:cNvSpPr>
            <a:spLocks noGrp="1"/>
          </p:cNvSpPr>
          <p:nvPr>
            <p:ph type="title" idx="4294967295"/>
          </p:nvPr>
        </p:nvSpPr>
        <p:spPr>
          <a:xfrm>
            <a:off x="533400" y="758250"/>
            <a:ext cx="8229600" cy="1066800"/>
          </a:xfrm>
        </p:spPr>
        <p:txBody>
          <a:bodyPr>
            <a:noAutofit/>
          </a:bodyPr>
          <a:lstStyle/>
          <a:p>
            <a:r>
              <a:rPr lang="en-US" sz="2800" b="1" dirty="0">
                <a:latin typeface="Arial" panose="020B0604020202020204" pitchFamily="34" charset="0"/>
                <a:cs typeface="Arial" panose="020B0604020202020204" pitchFamily="34" charset="0"/>
              </a:rPr>
              <a:t>Organization Accounting Requirements</a:t>
            </a:r>
            <a:br>
              <a:rPr lang="en-US" sz="2800"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 Internal Controls – </a:t>
            </a:r>
            <a:r>
              <a:rPr lang="en-US" sz="2800" b="1" dirty="0">
                <a:latin typeface="Arial" panose="020B0604020202020204" pitchFamily="34" charset="0"/>
                <a:cs typeface="Arial" panose="020B0604020202020204" pitchFamily="34" charset="0"/>
                <a:hlinkClick r:id="rId3"/>
              </a:rPr>
              <a:t>2 CFR 200.303</a:t>
            </a:r>
            <a:endParaRPr lang="en-US" sz="2800" dirty="0">
              <a:latin typeface="Arial" panose="020B0604020202020204" pitchFamily="34" charset="0"/>
              <a:cs typeface="Arial" panose="020B0604020202020204" pitchFamily="34" charset="0"/>
            </a:endParaRPr>
          </a:p>
        </p:txBody>
      </p:sp>
      <p:sp>
        <p:nvSpPr>
          <p:cNvPr id="5" name="Rectangle 4"/>
          <p:cNvSpPr/>
          <p:nvPr/>
        </p:nvSpPr>
        <p:spPr>
          <a:xfrm>
            <a:off x="477253" y="1905000"/>
            <a:ext cx="8534400" cy="4339650"/>
          </a:xfrm>
          <a:prstGeom prst="rect">
            <a:avLst/>
          </a:prstGeom>
        </p:spPr>
        <p:txBody>
          <a:bodyPr wrap="square">
            <a:spAutoFit/>
          </a:bodyPr>
          <a:lstStyle/>
          <a:p>
            <a:r>
              <a:rPr lang="en-US" sz="2400" dirty="0">
                <a:solidFill>
                  <a:prstClr val="black"/>
                </a:solidFill>
                <a:latin typeface="Arial" charset="0"/>
                <a:cs typeface="Arial" charset="0"/>
              </a:rPr>
              <a:t>Common Audit Findings: </a:t>
            </a:r>
            <a:r>
              <a:rPr lang="en-US" dirty="0">
                <a:solidFill>
                  <a:prstClr val="black"/>
                </a:solidFill>
              </a:rPr>
              <a:t>Inadequate internal controls - Costs not allocated properly, financial reporting incomplete, lack of written policies and procedures, separation of duties.  </a:t>
            </a:r>
          </a:p>
          <a:p>
            <a:pPr defTabSz="850900" eaLnBrk="0" hangingPunct="0">
              <a:tabLst>
                <a:tab pos="425450" algn="l"/>
              </a:tabLst>
            </a:pPr>
            <a:endParaRPr lang="en-US" sz="2400" dirty="0">
              <a:solidFill>
                <a:prstClr val="black"/>
              </a:solidFill>
              <a:latin typeface="Arial" charset="0"/>
              <a:cs typeface="Arial" charset="0"/>
            </a:endParaRPr>
          </a:p>
          <a:p>
            <a:pPr defTabSz="850900" eaLnBrk="0" hangingPunct="0">
              <a:tabLst>
                <a:tab pos="425450" algn="l"/>
              </a:tabLst>
            </a:pPr>
            <a:r>
              <a:rPr lang="en-US" sz="2400" dirty="0">
                <a:solidFill>
                  <a:prstClr val="black"/>
                </a:solidFill>
                <a:latin typeface="Arial" charset="0"/>
                <a:cs typeface="Arial" charset="0"/>
              </a:rPr>
              <a:t>Remedy:</a:t>
            </a:r>
          </a:p>
          <a:p>
            <a:pPr indent="-212725" defTabSz="850900" eaLnBrk="0" hangingPunct="0">
              <a:buFontTx/>
              <a:buChar char="•"/>
              <a:tabLst>
                <a:tab pos="425450" algn="l"/>
              </a:tabLst>
            </a:pPr>
            <a:r>
              <a:rPr lang="en-US" sz="2400" dirty="0">
                <a:solidFill>
                  <a:prstClr val="black"/>
                </a:solidFill>
                <a:latin typeface="Arial" charset="0"/>
                <a:cs typeface="Arial" charset="0"/>
              </a:rPr>
              <a:t>Segregate financial responsibilities of staff.</a:t>
            </a:r>
          </a:p>
          <a:p>
            <a:pPr indent="-212725" defTabSz="850900" eaLnBrk="0" hangingPunct="0">
              <a:buFontTx/>
              <a:buChar char="•"/>
              <a:tabLst>
                <a:tab pos="425450" algn="l"/>
              </a:tabLst>
            </a:pPr>
            <a:r>
              <a:rPr lang="en-US" sz="2400" dirty="0">
                <a:solidFill>
                  <a:prstClr val="black"/>
                </a:solidFill>
                <a:latin typeface="Arial" charset="0"/>
                <a:cs typeface="Arial" charset="0"/>
              </a:rPr>
              <a:t>Review and reconcile budget to actual expenditures for </a:t>
            </a:r>
            <a:br>
              <a:rPr lang="en-US" sz="2400" dirty="0">
                <a:solidFill>
                  <a:prstClr val="black"/>
                </a:solidFill>
                <a:latin typeface="Arial" charset="0"/>
                <a:cs typeface="Arial" charset="0"/>
              </a:rPr>
            </a:br>
            <a:r>
              <a:rPr lang="en-US" sz="2400" dirty="0">
                <a:solidFill>
                  <a:prstClr val="black"/>
                </a:solidFill>
                <a:latin typeface="Arial" charset="0"/>
                <a:cs typeface="Arial" charset="0"/>
              </a:rPr>
              <a:t>  accuracy prior to report submission.</a:t>
            </a:r>
          </a:p>
          <a:p>
            <a:pPr indent="-212725" defTabSz="850900" eaLnBrk="0" hangingPunct="0">
              <a:buFontTx/>
              <a:buChar char="•"/>
              <a:tabLst>
                <a:tab pos="425450" algn="l"/>
              </a:tabLst>
            </a:pPr>
            <a:r>
              <a:rPr lang="en-US" sz="2400" dirty="0">
                <a:solidFill>
                  <a:prstClr val="black"/>
                </a:solidFill>
                <a:latin typeface="Arial" charset="0"/>
                <a:cs typeface="Arial" charset="0"/>
              </a:rPr>
              <a:t>Keep a clear audit trail that properly documents and records</a:t>
            </a:r>
            <a:br>
              <a:rPr lang="en-US" sz="2400" dirty="0">
                <a:solidFill>
                  <a:prstClr val="black"/>
                </a:solidFill>
                <a:latin typeface="Arial" charset="0"/>
                <a:cs typeface="Arial" charset="0"/>
              </a:rPr>
            </a:br>
            <a:r>
              <a:rPr lang="en-US" sz="2400" dirty="0">
                <a:solidFill>
                  <a:prstClr val="black"/>
                </a:solidFill>
                <a:latin typeface="Arial" charset="0"/>
                <a:cs typeface="Arial" charset="0"/>
              </a:rPr>
              <a:t>  expenses.</a:t>
            </a:r>
          </a:p>
          <a:p>
            <a:pPr indent="-212725" defTabSz="850900" eaLnBrk="0" hangingPunct="0">
              <a:buFontTx/>
              <a:buChar char="•"/>
              <a:tabLst>
                <a:tab pos="425450" algn="l"/>
              </a:tabLst>
            </a:pPr>
            <a:r>
              <a:rPr lang="en-US" sz="2400" u="sng" dirty="0">
                <a:solidFill>
                  <a:prstClr val="black"/>
                </a:solidFill>
                <a:latin typeface="Arial" charset="0"/>
                <a:cs typeface="Arial" charset="0"/>
              </a:rPr>
              <a:t>Follow written policies and procedures</a:t>
            </a:r>
            <a:r>
              <a:rPr lang="en-US" sz="2400" dirty="0">
                <a:solidFill>
                  <a:prstClr val="black"/>
                </a:solidFill>
                <a:latin typeface="Arial" charset="0"/>
                <a:cs typeface="Arial" charset="0"/>
              </a:rPr>
              <a:t>.</a:t>
            </a:r>
          </a:p>
          <a:p>
            <a:pPr indent="-212725" defTabSz="850900" eaLnBrk="0" hangingPunct="0">
              <a:buFontTx/>
              <a:buChar char="•"/>
              <a:tabLst>
                <a:tab pos="425450" algn="l"/>
              </a:tabLst>
            </a:pPr>
            <a:endParaRPr lang="en-US" sz="2400" dirty="0">
              <a:solidFill>
                <a:prstClr val="black"/>
              </a:solidFill>
              <a:latin typeface="Arial" charset="0"/>
              <a:cs typeface="Arial" charset="0"/>
            </a:endParaRPr>
          </a:p>
        </p:txBody>
      </p:sp>
    </p:spTree>
    <p:extLst>
      <p:ext uri="{BB962C8B-B14F-4D97-AF65-F5344CB8AC3E}">
        <p14:creationId xmlns:p14="http://schemas.microsoft.com/office/powerpoint/2010/main" val="1355192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6" name="Title 1"/>
          <p:cNvSpPr>
            <a:spLocks noGrp="1"/>
          </p:cNvSpPr>
          <p:nvPr>
            <p:ph type="title" idx="4294967295"/>
          </p:nvPr>
        </p:nvSpPr>
        <p:spPr>
          <a:xfrm>
            <a:off x="210064" y="1046531"/>
            <a:ext cx="8229600" cy="1066800"/>
          </a:xfrm>
        </p:spPr>
        <p:txBody>
          <a:bodyPr>
            <a:noAutofit/>
          </a:bodyPr>
          <a:lstStyle/>
          <a:p>
            <a:r>
              <a:rPr lang="en-US" sz="3200" b="1" dirty="0">
                <a:latin typeface="Arial" panose="020B0604020202020204" pitchFamily="34" charset="0"/>
                <a:cs typeface="Arial" panose="020B0604020202020204" pitchFamily="34" charset="0"/>
              </a:rPr>
              <a:t>Organization Accounting Requirements</a:t>
            </a:r>
            <a:br>
              <a:rPr lang="en-US" sz="3200" b="1"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Internal Controls (Remedy cont.)</a:t>
            </a:r>
            <a:br>
              <a:rPr lang="en-US" sz="3200" b="1" dirty="0">
                <a:latin typeface="Arial" panose="020B0604020202020204" pitchFamily="34" charset="0"/>
                <a:cs typeface="Arial" panose="020B0604020202020204" pitchFamily="34" charset="0"/>
              </a:rPr>
            </a:br>
            <a:endParaRPr lang="en-US" sz="3200" dirty="0">
              <a:latin typeface="Arial" panose="020B0604020202020204" pitchFamily="34" charset="0"/>
              <a:cs typeface="Arial" panose="020B0604020202020204" pitchFamily="34" charset="0"/>
            </a:endParaRPr>
          </a:p>
        </p:txBody>
      </p:sp>
      <p:sp>
        <p:nvSpPr>
          <p:cNvPr id="5" name="Rectangle 4"/>
          <p:cNvSpPr/>
          <p:nvPr/>
        </p:nvSpPr>
        <p:spPr>
          <a:xfrm>
            <a:off x="628136" y="1828800"/>
            <a:ext cx="8305800" cy="4185761"/>
          </a:xfrm>
          <a:prstGeom prst="rect">
            <a:avLst/>
          </a:prstGeom>
        </p:spPr>
        <p:txBody>
          <a:bodyPr wrap="square">
            <a:spAutoFit/>
          </a:bodyPr>
          <a:lstStyle/>
          <a:p>
            <a:pPr indent="-212725" defTabSz="850900" eaLnBrk="0" hangingPunct="0">
              <a:buFontTx/>
              <a:buChar char="•"/>
              <a:tabLst>
                <a:tab pos="425450" algn="l"/>
              </a:tabLst>
            </a:pPr>
            <a:r>
              <a:rPr lang="en-US" sz="2300" dirty="0">
                <a:solidFill>
                  <a:prstClr val="black"/>
                </a:solidFill>
                <a:cs typeface="Arial" charset="0"/>
              </a:rPr>
              <a:t>Retain documentation that supports staff time spent on the grant</a:t>
            </a:r>
            <a:br>
              <a:rPr lang="en-US" sz="2300" dirty="0">
                <a:solidFill>
                  <a:prstClr val="black"/>
                </a:solidFill>
                <a:cs typeface="Arial" charset="0"/>
              </a:rPr>
            </a:br>
            <a:r>
              <a:rPr lang="en-US" sz="2300" dirty="0">
                <a:solidFill>
                  <a:prstClr val="black"/>
                </a:solidFill>
                <a:cs typeface="Arial" charset="0"/>
              </a:rPr>
              <a:t>   (and other activities if less than 100%); Note: member time</a:t>
            </a:r>
            <a:br>
              <a:rPr lang="en-US" sz="2300" dirty="0">
                <a:solidFill>
                  <a:prstClr val="black"/>
                </a:solidFill>
                <a:cs typeface="Arial" charset="0"/>
              </a:rPr>
            </a:br>
            <a:r>
              <a:rPr lang="en-US" sz="2300" dirty="0">
                <a:solidFill>
                  <a:prstClr val="black"/>
                </a:solidFill>
                <a:cs typeface="Arial" charset="0"/>
              </a:rPr>
              <a:t>   keeping is for Education Award.</a:t>
            </a:r>
          </a:p>
          <a:p>
            <a:pPr defTabSz="850900" eaLnBrk="0" hangingPunct="0">
              <a:tabLst>
                <a:tab pos="425450" algn="l"/>
              </a:tabLst>
            </a:pPr>
            <a:endParaRPr lang="en-US" sz="900" dirty="0">
              <a:solidFill>
                <a:prstClr val="black"/>
              </a:solidFill>
              <a:cs typeface="Arial" charset="0"/>
            </a:endParaRPr>
          </a:p>
          <a:p>
            <a:pPr indent="-212725" defTabSz="850900" eaLnBrk="0" hangingPunct="0">
              <a:buFontTx/>
              <a:buChar char="•"/>
              <a:tabLst>
                <a:tab pos="425450" algn="l"/>
              </a:tabLst>
            </a:pPr>
            <a:r>
              <a:rPr lang="en-US" sz="2300" dirty="0">
                <a:solidFill>
                  <a:prstClr val="black"/>
                </a:solidFill>
                <a:cs typeface="Arial" charset="0"/>
              </a:rPr>
              <a:t>Prepare all financial reports with information from the accounting</a:t>
            </a:r>
            <a:br>
              <a:rPr lang="en-US" sz="2300" dirty="0">
                <a:solidFill>
                  <a:prstClr val="black"/>
                </a:solidFill>
                <a:cs typeface="Arial" charset="0"/>
              </a:rPr>
            </a:br>
            <a:r>
              <a:rPr lang="en-US" sz="2300" dirty="0">
                <a:solidFill>
                  <a:prstClr val="black"/>
                </a:solidFill>
                <a:cs typeface="Arial" charset="0"/>
              </a:rPr>
              <a:t>   system.</a:t>
            </a:r>
          </a:p>
          <a:p>
            <a:pPr indent="-212725" defTabSz="850900" eaLnBrk="0" hangingPunct="0">
              <a:buFontTx/>
              <a:buChar char="•"/>
              <a:tabLst>
                <a:tab pos="425450" algn="l"/>
              </a:tabLst>
            </a:pPr>
            <a:endParaRPr lang="en-US" sz="900" dirty="0">
              <a:solidFill>
                <a:prstClr val="black"/>
              </a:solidFill>
              <a:cs typeface="Arial" charset="0"/>
            </a:endParaRPr>
          </a:p>
          <a:p>
            <a:pPr indent="-212725" defTabSz="850900" eaLnBrk="0" hangingPunct="0">
              <a:buFontTx/>
              <a:buChar char="•"/>
              <a:tabLst>
                <a:tab pos="425450" algn="l"/>
              </a:tabLst>
            </a:pPr>
            <a:r>
              <a:rPr lang="en-US" sz="2300" dirty="0">
                <a:solidFill>
                  <a:prstClr val="black"/>
                </a:solidFill>
                <a:cs typeface="Arial" charset="0"/>
              </a:rPr>
              <a:t>Adequate review process for financial reports and budgets.</a:t>
            </a:r>
          </a:p>
          <a:p>
            <a:pPr defTabSz="850900" eaLnBrk="0" hangingPunct="0">
              <a:tabLst>
                <a:tab pos="425450" algn="l"/>
              </a:tabLst>
            </a:pPr>
            <a:endParaRPr lang="en-US" sz="1600" dirty="0">
              <a:solidFill>
                <a:prstClr val="black"/>
              </a:solidFill>
              <a:cs typeface="Arial" charset="0"/>
            </a:endParaRPr>
          </a:p>
          <a:p>
            <a:pPr indent="-212725" defTabSz="850900" eaLnBrk="0" hangingPunct="0">
              <a:buFontTx/>
              <a:buChar char="•"/>
              <a:tabLst>
                <a:tab pos="425450" algn="l"/>
              </a:tabLst>
            </a:pPr>
            <a:r>
              <a:rPr lang="en-US" sz="2300" dirty="0">
                <a:solidFill>
                  <a:prstClr val="black"/>
                </a:solidFill>
                <a:cs typeface="Arial" charset="0"/>
              </a:rPr>
              <a:t>Adequate cash management procedures.</a:t>
            </a:r>
          </a:p>
          <a:p>
            <a:pPr indent="-212725" defTabSz="850900" eaLnBrk="0" hangingPunct="0">
              <a:buFontTx/>
              <a:buChar char="•"/>
              <a:tabLst>
                <a:tab pos="425450" algn="l"/>
              </a:tabLst>
            </a:pPr>
            <a:endParaRPr lang="en-US" sz="900" dirty="0">
              <a:solidFill>
                <a:prstClr val="black"/>
              </a:solidFill>
              <a:cs typeface="Arial" charset="0"/>
            </a:endParaRPr>
          </a:p>
          <a:p>
            <a:pPr indent="-212725" defTabSz="850900" eaLnBrk="0" hangingPunct="0">
              <a:buFontTx/>
              <a:buChar char="•"/>
              <a:tabLst>
                <a:tab pos="425450" algn="l"/>
              </a:tabLst>
            </a:pPr>
            <a:r>
              <a:rPr lang="en-US" sz="2300" dirty="0">
                <a:solidFill>
                  <a:prstClr val="black"/>
                </a:solidFill>
                <a:cs typeface="Arial" charset="0"/>
              </a:rPr>
              <a:t>Monthly bank reconciliations.</a:t>
            </a:r>
          </a:p>
          <a:p>
            <a:pPr indent="-212725" defTabSz="850900" eaLnBrk="0" hangingPunct="0">
              <a:buFontTx/>
              <a:buChar char="•"/>
              <a:tabLst>
                <a:tab pos="425450" algn="l"/>
              </a:tabLst>
            </a:pPr>
            <a:endParaRPr lang="en-US" sz="900" dirty="0">
              <a:solidFill>
                <a:prstClr val="black"/>
              </a:solidFill>
              <a:cs typeface="Arial" charset="0"/>
            </a:endParaRPr>
          </a:p>
          <a:p>
            <a:pPr indent="-212725" defTabSz="850900" eaLnBrk="0" hangingPunct="0">
              <a:buFontTx/>
              <a:buChar char="•"/>
              <a:tabLst>
                <a:tab pos="425450" algn="l"/>
              </a:tabLst>
            </a:pPr>
            <a:r>
              <a:rPr lang="en-US" sz="2300" dirty="0">
                <a:solidFill>
                  <a:prstClr val="black"/>
                </a:solidFill>
                <a:cs typeface="Arial" charset="0"/>
              </a:rPr>
              <a:t>A system to follow-upon identified problems to ensure resolution.</a:t>
            </a:r>
          </a:p>
        </p:txBody>
      </p:sp>
      <p:sp>
        <p:nvSpPr>
          <p:cNvPr id="2" name="TextBox 1">
            <a:extLst>
              <a:ext uri="{FF2B5EF4-FFF2-40B4-BE49-F238E27FC236}">
                <a16:creationId xmlns:a16="http://schemas.microsoft.com/office/drawing/2014/main" id="{1DDB6114-3772-4A82-A815-836747732AA1}"/>
              </a:ext>
            </a:extLst>
          </p:cNvPr>
          <p:cNvSpPr txBox="1"/>
          <p:nvPr/>
        </p:nvSpPr>
        <p:spPr>
          <a:xfrm>
            <a:off x="607540" y="5715000"/>
            <a:ext cx="8079259" cy="646331"/>
          </a:xfrm>
          <a:prstGeom prst="rect">
            <a:avLst/>
          </a:prstGeom>
          <a:noFill/>
        </p:spPr>
        <p:txBody>
          <a:bodyPr wrap="square" rtlCol="0">
            <a:spAutoFit/>
          </a:bodyPr>
          <a:lstStyle/>
          <a:p>
            <a:pPr defTabSz="850900" eaLnBrk="0" hangingPunct="0">
              <a:tabLst>
                <a:tab pos="425450" algn="l"/>
              </a:tabLst>
            </a:pPr>
            <a:r>
              <a:rPr lang="en-US" b="1" dirty="0"/>
              <a:t>See U.S. Government Accountability Office </a:t>
            </a:r>
            <a:r>
              <a:rPr lang="en-US" b="1" dirty="0">
                <a:hlinkClick r:id="rId2"/>
              </a:rPr>
              <a:t>Standards for Internal Control in the Federal Government</a:t>
            </a:r>
            <a:r>
              <a:rPr lang="en-US" b="1" dirty="0"/>
              <a:t>, i.e., Green Book </a:t>
            </a:r>
          </a:p>
        </p:txBody>
      </p:sp>
    </p:spTree>
    <p:extLst>
      <p:ext uri="{BB962C8B-B14F-4D97-AF65-F5344CB8AC3E}">
        <p14:creationId xmlns:p14="http://schemas.microsoft.com/office/powerpoint/2010/main" val="1513260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266700" y="838200"/>
            <a:ext cx="8229600" cy="1066800"/>
          </a:xfrm>
        </p:spPr>
        <p:txBody>
          <a:bodyPr>
            <a:noAutofit/>
          </a:bodyPr>
          <a:lstStyle/>
          <a:p>
            <a:r>
              <a:rPr lang="en-US" sz="2800" b="1" dirty="0">
                <a:latin typeface="Arial" panose="020B0604020202020204" pitchFamily="34" charset="0"/>
                <a:cs typeface="Arial" panose="020B0604020202020204" pitchFamily="34" charset="0"/>
              </a:rPr>
              <a:t>Other CNCS Common OIG Audit Findings</a:t>
            </a:r>
            <a:endParaRPr lang="en-US" sz="2800" dirty="0">
              <a:solidFill>
                <a:schemeClr val="tx1"/>
              </a:solidFill>
              <a:effectLst/>
            </a:endParaRPr>
          </a:p>
        </p:txBody>
      </p:sp>
      <p:sp>
        <p:nvSpPr>
          <p:cNvPr id="5" name="Subtitle 4"/>
          <p:cNvSpPr>
            <a:spLocks noGrp="1"/>
          </p:cNvSpPr>
          <p:nvPr>
            <p:ph type="subTitle" idx="4294967295"/>
          </p:nvPr>
        </p:nvSpPr>
        <p:spPr>
          <a:xfrm>
            <a:off x="533400" y="1905000"/>
            <a:ext cx="8077200" cy="4343400"/>
          </a:xfrm>
        </p:spPr>
        <p:txBody>
          <a:bodyPr>
            <a:normAutofit/>
          </a:bodyPr>
          <a:lstStyle/>
          <a:p>
            <a:pPr marL="0" indent="0">
              <a:buNone/>
            </a:pPr>
            <a:endParaRPr lang="en-US" sz="1050" dirty="0"/>
          </a:p>
          <a:p>
            <a:r>
              <a:rPr lang="en-US" sz="2600" dirty="0"/>
              <a:t>FFRs (AFR/PERs) do not reconcile to internal accounting records (GL) </a:t>
            </a:r>
            <a:r>
              <a:rPr lang="en-US" sz="2400" dirty="0"/>
              <a:t>(</a:t>
            </a:r>
            <a:r>
              <a:rPr lang="en-US" sz="2400" dirty="0">
                <a:hlinkClick r:id="rId3"/>
              </a:rPr>
              <a:t>2 CFR 200.302</a:t>
            </a:r>
            <a:r>
              <a:rPr lang="en-US" sz="2400" dirty="0"/>
              <a:t>)</a:t>
            </a:r>
            <a:endParaRPr lang="en-US" sz="2600" dirty="0"/>
          </a:p>
          <a:p>
            <a:endParaRPr lang="en-US" sz="2600" dirty="0"/>
          </a:p>
          <a:p>
            <a:r>
              <a:rPr lang="en-US" sz="2600" dirty="0"/>
              <a:t>Costs incurred outside of the budget period are charged to the grant </a:t>
            </a:r>
            <a:r>
              <a:rPr lang="en-US" sz="2400" dirty="0"/>
              <a:t>(</a:t>
            </a:r>
            <a:r>
              <a:rPr lang="en-US" sz="2400" dirty="0">
                <a:hlinkClick r:id="rId4"/>
              </a:rPr>
              <a:t>2 CFR 200.309-Period of Performance</a:t>
            </a:r>
            <a:r>
              <a:rPr lang="en-US" sz="2400" dirty="0"/>
              <a:t>)</a:t>
            </a:r>
          </a:p>
          <a:p>
            <a:pPr marL="0" indent="0">
              <a:buNone/>
            </a:pPr>
            <a:endParaRPr lang="en-US" sz="1400" dirty="0"/>
          </a:p>
          <a:p>
            <a:r>
              <a:rPr lang="en-US" sz="2600" dirty="0"/>
              <a:t>Organizations do not separate accounting records for different funding sources </a:t>
            </a:r>
            <a:r>
              <a:rPr lang="en-US" sz="2400" dirty="0"/>
              <a:t>(</a:t>
            </a:r>
            <a:r>
              <a:rPr lang="en-US" sz="2400" dirty="0">
                <a:hlinkClick r:id="rId3"/>
              </a:rPr>
              <a:t>2 CFR 200.302</a:t>
            </a:r>
            <a:r>
              <a:rPr lang="en-US" sz="2400" dirty="0"/>
              <a:t>)</a:t>
            </a:r>
          </a:p>
          <a:p>
            <a:endParaRPr lang="en-US" sz="2600" dirty="0"/>
          </a:p>
          <a:p>
            <a:endParaRPr lang="en-US" sz="2600" dirty="0"/>
          </a:p>
          <a:p>
            <a:endParaRPr lang="en-US" sz="1400" dirty="0"/>
          </a:p>
          <a:p>
            <a:pPr marL="0" indent="0" algn="l">
              <a:buNone/>
            </a:pPr>
            <a:endParaRPr lang="en-US" sz="2000" dirty="0"/>
          </a:p>
          <a:p>
            <a:pPr marL="0" indent="0" algn="l">
              <a:buNone/>
            </a:pPr>
            <a:endParaRPr lang="en-US" sz="2000" dirty="0">
              <a:solidFill>
                <a:schemeClr val="tx1"/>
              </a:solidFill>
            </a:endParaRPr>
          </a:p>
        </p:txBody>
      </p:sp>
    </p:spTree>
    <p:extLst>
      <p:ext uri="{BB962C8B-B14F-4D97-AF65-F5344CB8AC3E}">
        <p14:creationId xmlns:p14="http://schemas.microsoft.com/office/powerpoint/2010/main" val="3853398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itle 4"/>
          <p:cNvSpPr>
            <a:spLocks noGrp="1"/>
          </p:cNvSpPr>
          <p:nvPr>
            <p:ph type="title" idx="4294967295"/>
          </p:nvPr>
        </p:nvSpPr>
        <p:spPr>
          <a:xfrm>
            <a:off x="0" y="1143000"/>
            <a:ext cx="8229600" cy="1066800"/>
          </a:xfrm>
        </p:spPr>
        <p:txBody>
          <a:bodyPr>
            <a:normAutofit/>
          </a:bodyPr>
          <a:lstStyle/>
          <a:p>
            <a:pPr defTabSz="850900"/>
            <a:r>
              <a:rPr lang="en-US" sz="4000" b="1" i="1" dirty="0">
                <a:latin typeface="Arial" charset="0"/>
                <a:cs typeface="Arial" charset="0"/>
              </a:rPr>
              <a:t>Solid Grant/Fiscal Management</a:t>
            </a:r>
            <a:endParaRPr lang="en-US" sz="4000" dirty="0">
              <a:latin typeface="Arial" charset="0"/>
              <a:cs typeface="Arial" charset="0"/>
            </a:endParaRPr>
          </a:p>
        </p:txBody>
      </p:sp>
      <p:sp>
        <p:nvSpPr>
          <p:cNvPr id="2" name="Subtitle 1"/>
          <p:cNvSpPr>
            <a:spLocks noGrp="1"/>
          </p:cNvSpPr>
          <p:nvPr>
            <p:ph type="subTitle" idx="4294967295"/>
          </p:nvPr>
        </p:nvSpPr>
        <p:spPr>
          <a:xfrm>
            <a:off x="304800" y="2362200"/>
            <a:ext cx="8153400" cy="3124200"/>
          </a:xfrm>
        </p:spPr>
        <p:txBody>
          <a:bodyPr>
            <a:noAutofit/>
          </a:bodyPr>
          <a:lstStyle/>
          <a:p>
            <a:pPr lvl="0" algn="l" defTabSz="850900" eaLnBrk="0" fontAlgn="base" hangingPunct="0">
              <a:spcBef>
                <a:spcPct val="0"/>
              </a:spcBef>
              <a:spcAft>
                <a:spcPct val="0"/>
              </a:spcAft>
            </a:pPr>
            <a:r>
              <a:rPr lang="en-US" dirty="0">
                <a:solidFill>
                  <a:srgbClr val="000000"/>
                </a:solidFill>
                <a:latin typeface="Arial" charset="0"/>
                <a:cs typeface="Arial" charset="0"/>
              </a:rPr>
              <a:t>All the required financial systems, policies, procedures, and separation of duties are in place and </a:t>
            </a:r>
            <a:r>
              <a:rPr lang="en-US" u="sng" dirty="0">
                <a:solidFill>
                  <a:srgbClr val="000000"/>
                </a:solidFill>
                <a:latin typeface="Arial" charset="0"/>
                <a:cs typeface="Arial" charset="0"/>
              </a:rPr>
              <a:t>followed</a:t>
            </a:r>
            <a:r>
              <a:rPr lang="en-US" dirty="0">
                <a:solidFill>
                  <a:srgbClr val="000000"/>
                </a:solidFill>
                <a:latin typeface="Arial" charset="0"/>
                <a:cs typeface="Arial" charset="0"/>
              </a:rPr>
              <a:t>. </a:t>
            </a:r>
          </a:p>
          <a:p>
            <a:pPr lvl="0" algn="l" defTabSz="850900" eaLnBrk="0" fontAlgn="base" hangingPunct="0">
              <a:spcBef>
                <a:spcPct val="0"/>
              </a:spcBef>
              <a:spcAft>
                <a:spcPct val="0"/>
              </a:spcAft>
            </a:pPr>
            <a:endParaRPr lang="en-US" dirty="0">
              <a:solidFill>
                <a:srgbClr val="000000"/>
              </a:solidFill>
              <a:latin typeface="Arial" charset="0"/>
              <a:cs typeface="Arial" charset="0"/>
            </a:endParaRPr>
          </a:p>
          <a:p>
            <a:pPr lvl="0" algn="l" defTabSz="850900" eaLnBrk="0" fontAlgn="base" hangingPunct="0">
              <a:spcBef>
                <a:spcPct val="0"/>
              </a:spcBef>
              <a:spcAft>
                <a:spcPct val="0"/>
              </a:spcAft>
            </a:pPr>
            <a:r>
              <a:rPr lang="en-US" dirty="0">
                <a:solidFill>
                  <a:srgbClr val="000000"/>
                </a:solidFill>
                <a:latin typeface="Arial" charset="0"/>
                <a:cs typeface="Arial" charset="0"/>
              </a:rPr>
              <a:t>Consistent checks and balances are established, written and </a:t>
            </a:r>
            <a:r>
              <a:rPr lang="en-US" u="sng" dirty="0">
                <a:solidFill>
                  <a:srgbClr val="000000"/>
                </a:solidFill>
                <a:latin typeface="Arial" charset="0"/>
                <a:cs typeface="Arial" charset="0"/>
              </a:rPr>
              <a:t>followed</a:t>
            </a:r>
            <a:r>
              <a:rPr lang="en-US" dirty="0">
                <a:solidFill>
                  <a:srgbClr val="000000"/>
                </a:solidFill>
                <a:latin typeface="Arial" charset="0"/>
                <a:cs typeface="Arial" charset="0"/>
              </a:rPr>
              <a:t>.</a:t>
            </a:r>
          </a:p>
        </p:txBody>
      </p:sp>
    </p:spTree>
    <p:extLst>
      <p:ext uri="{BB962C8B-B14F-4D97-AF65-F5344CB8AC3E}">
        <p14:creationId xmlns:p14="http://schemas.microsoft.com/office/powerpoint/2010/main" val="322137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itle 4"/>
          <p:cNvSpPr>
            <a:spLocks noGrp="1"/>
          </p:cNvSpPr>
          <p:nvPr>
            <p:ph type="title" idx="4294967295"/>
          </p:nvPr>
        </p:nvSpPr>
        <p:spPr>
          <a:xfrm>
            <a:off x="228600" y="838200"/>
            <a:ext cx="8229600" cy="1066800"/>
          </a:xfrm>
        </p:spPr>
        <p:txBody>
          <a:bodyPr>
            <a:noAutofit/>
          </a:bodyPr>
          <a:lstStyle/>
          <a:p>
            <a:r>
              <a:rPr lang="en-US" sz="3600" b="1" dirty="0">
                <a:latin typeface="Arial" charset="0"/>
                <a:cs typeface="Arial" charset="0"/>
              </a:rPr>
              <a:t>Accounting System Requirements</a:t>
            </a:r>
            <a:br>
              <a:rPr lang="en-US" sz="3600" b="1" dirty="0">
                <a:latin typeface="Arial" charset="0"/>
                <a:cs typeface="Arial" charset="0"/>
              </a:rPr>
            </a:br>
            <a:endParaRPr lang="en-US" sz="3600" dirty="0"/>
          </a:p>
        </p:txBody>
      </p:sp>
      <p:sp>
        <p:nvSpPr>
          <p:cNvPr id="2" name="Subtitle 1"/>
          <p:cNvSpPr>
            <a:spLocks noGrp="1"/>
          </p:cNvSpPr>
          <p:nvPr>
            <p:ph type="subTitle" idx="4294967295"/>
          </p:nvPr>
        </p:nvSpPr>
        <p:spPr>
          <a:xfrm>
            <a:off x="255373" y="1524000"/>
            <a:ext cx="7772400" cy="4572000"/>
          </a:xfrm>
        </p:spPr>
        <p:txBody>
          <a:bodyPr>
            <a:normAutofit fontScale="25000" lnSpcReduction="20000"/>
          </a:bodyPr>
          <a:lstStyle/>
          <a:p>
            <a:pPr marL="0" lvl="1" indent="0" defTabSz="850900">
              <a:buNone/>
              <a:tabLst>
                <a:tab pos="228600" algn="l"/>
              </a:tabLst>
            </a:pPr>
            <a:r>
              <a:rPr lang="en-US" sz="9600" b="1" i="1" dirty="0">
                <a:latin typeface="Arial" charset="0"/>
                <a:cs typeface="Arial" charset="0"/>
                <a:hlinkClick r:id="rId2"/>
              </a:rPr>
              <a:t>2 CFR Part 200.302</a:t>
            </a:r>
            <a:endParaRPr lang="en-US" sz="9200" dirty="0">
              <a:solidFill>
                <a:schemeClr val="tx1"/>
              </a:solidFill>
              <a:latin typeface="Arial" charset="0"/>
              <a:cs typeface="Arial" charset="0"/>
            </a:endParaRPr>
          </a:p>
          <a:p>
            <a:pPr marL="228600" lvl="1" indent="-228600" defTabSz="850900" eaLnBrk="0" hangingPunct="0">
              <a:buFont typeface="Arial" panose="020B0604020202020204" pitchFamily="34" charset="0"/>
              <a:buChar char="•"/>
              <a:tabLst>
                <a:tab pos="228600" algn="l"/>
              </a:tabLst>
            </a:pPr>
            <a:r>
              <a:rPr lang="en-US" sz="9200" dirty="0">
                <a:solidFill>
                  <a:schemeClr val="tx1"/>
                </a:solidFill>
                <a:latin typeface="Arial" charset="0"/>
                <a:cs typeface="Arial" charset="0"/>
              </a:rPr>
              <a:t>Be able to document and verify all costs – grant and</a:t>
            </a:r>
          </a:p>
          <a:p>
            <a:pPr marL="0" indent="0" algn="l" defTabSz="850900" eaLnBrk="0" hangingPunct="0">
              <a:buNone/>
              <a:tabLst>
                <a:tab pos="425450" algn="l"/>
              </a:tabLst>
            </a:pPr>
            <a:r>
              <a:rPr lang="en-US" sz="9600" dirty="0">
                <a:solidFill>
                  <a:schemeClr val="tx1"/>
                </a:solidFill>
                <a:latin typeface="Arial" charset="0"/>
                <a:cs typeface="Arial" charset="0"/>
              </a:rPr>
              <a:t>   match, cash and in-kind. </a:t>
            </a:r>
          </a:p>
          <a:p>
            <a:pPr marL="228600" indent="-228600" algn="l" defTabSz="850900" eaLnBrk="0" hangingPunct="0">
              <a:buFont typeface="Arial" panose="020B0604020202020204" pitchFamily="34" charset="0"/>
              <a:buChar char="•"/>
              <a:tabLst>
                <a:tab pos="425450" algn="l"/>
              </a:tabLst>
            </a:pPr>
            <a:r>
              <a:rPr lang="en-US" sz="9600" dirty="0">
                <a:solidFill>
                  <a:schemeClr val="tx1"/>
                </a:solidFill>
                <a:latin typeface="Arial" charset="0"/>
                <a:cs typeface="Arial" charset="0"/>
              </a:rPr>
              <a:t>Record in-kind as revenue and expense.</a:t>
            </a:r>
          </a:p>
          <a:p>
            <a:pPr marL="228600" indent="-228600" algn="l" defTabSz="850900" eaLnBrk="0" hangingPunct="0">
              <a:buFont typeface="Arial" panose="020B0604020202020204" pitchFamily="34" charset="0"/>
              <a:buChar char="•"/>
              <a:tabLst>
                <a:tab pos="425450" algn="l"/>
              </a:tabLst>
            </a:pPr>
            <a:r>
              <a:rPr lang="en-US" sz="9600" dirty="0">
                <a:solidFill>
                  <a:schemeClr val="tx1"/>
                </a:solidFill>
                <a:latin typeface="Arial" charset="0"/>
                <a:cs typeface="Arial" charset="0"/>
              </a:rPr>
              <a:t>Account for each award/grant separately.</a:t>
            </a:r>
          </a:p>
          <a:p>
            <a:pPr marL="228600" indent="-228600" algn="l" defTabSz="850900" eaLnBrk="0" hangingPunct="0">
              <a:buFont typeface="Arial" panose="020B0604020202020204" pitchFamily="34" charset="0"/>
              <a:buChar char="•"/>
              <a:tabLst>
                <a:tab pos="114300" algn="l"/>
                <a:tab pos="425450" algn="l"/>
              </a:tabLst>
            </a:pPr>
            <a:r>
              <a:rPr lang="en-US" sz="9600" dirty="0">
                <a:solidFill>
                  <a:schemeClr val="tx1"/>
                </a:solidFill>
                <a:latin typeface="Arial" charset="0"/>
                <a:cs typeface="Arial" charset="0"/>
              </a:rPr>
              <a:t>Record financial transactions by budget line item and</a:t>
            </a:r>
          </a:p>
          <a:p>
            <a:pPr marL="0" indent="0" algn="l" defTabSz="850900" eaLnBrk="0" hangingPunct="0">
              <a:buNone/>
              <a:tabLst>
                <a:tab pos="425450" algn="l"/>
              </a:tabLst>
            </a:pPr>
            <a:r>
              <a:rPr lang="en-US" sz="9600" dirty="0">
                <a:solidFill>
                  <a:schemeClr val="tx1"/>
                </a:solidFill>
                <a:latin typeface="Arial" charset="0"/>
                <a:cs typeface="Arial" charset="0"/>
              </a:rPr>
              <a:t>   program year. </a:t>
            </a:r>
          </a:p>
          <a:p>
            <a:pPr indent="-212725" algn="l" defTabSz="850900" eaLnBrk="0" hangingPunct="0">
              <a:buFontTx/>
              <a:buChar char="•"/>
              <a:tabLst>
                <a:tab pos="425450" algn="l"/>
              </a:tabLst>
            </a:pPr>
            <a:r>
              <a:rPr lang="en-US" sz="9600" dirty="0">
                <a:solidFill>
                  <a:schemeClr val="tx1"/>
                </a:solidFill>
                <a:latin typeface="Arial" charset="0"/>
                <a:cs typeface="Arial" charset="0"/>
              </a:rPr>
              <a:t>Distinguish between federal and non-federal funds. </a:t>
            </a:r>
          </a:p>
          <a:p>
            <a:pPr indent="-212725" algn="l" defTabSz="850900" eaLnBrk="0" hangingPunct="0">
              <a:buFontTx/>
              <a:buChar char="•"/>
              <a:tabLst>
                <a:tab pos="425450" algn="l"/>
              </a:tabLst>
            </a:pPr>
            <a:r>
              <a:rPr lang="en-US" sz="9600" dirty="0">
                <a:solidFill>
                  <a:schemeClr val="tx1"/>
                </a:solidFill>
                <a:latin typeface="Arial" charset="0"/>
                <a:cs typeface="Arial" charset="0"/>
              </a:rPr>
              <a:t>Distinguish between direct and indirect costs.</a:t>
            </a:r>
          </a:p>
          <a:p>
            <a:pPr indent="-212725" algn="l" defTabSz="850900" eaLnBrk="0" hangingPunct="0">
              <a:buFontTx/>
              <a:buChar char="•"/>
              <a:tabLst>
                <a:tab pos="425450" algn="l"/>
              </a:tabLst>
            </a:pPr>
            <a:r>
              <a:rPr lang="en-US" sz="9600" dirty="0">
                <a:solidFill>
                  <a:schemeClr val="tx1"/>
                </a:solidFill>
                <a:latin typeface="Arial" charset="0"/>
                <a:cs typeface="Arial" charset="0"/>
              </a:rPr>
              <a:t>Provide management with financial reports at both the summary or detailed levels that will compare budget to actual amounts.</a:t>
            </a:r>
          </a:p>
          <a:p>
            <a:pPr indent="-212725" algn="l" defTabSz="850900" eaLnBrk="0" hangingPunct="0">
              <a:buFontTx/>
              <a:buChar char="•"/>
              <a:tabLst>
                <a:tab pos="425450" algn="l"/>
              </a:tabLst>
            </a:pPr>
            <a:r>
              <a:rPr lang="en-US" sz="9600" dirty="0">
                <a:solidFill>
                  <a:schemeClr val="tx1"/>
                </a:solidFill>
                <a:latin typeface="Arial" charset="0"/>
                <a:cs typeface="Arial" charset="0"/>
              </a:rPr>
              <a:t>Correlate financial reports submitted to OCSV directly</a:t>
            </a:r>
            <a:br>
              <a:rPr lang="en-US" sz="9600" dirty="0">
                <a:solidFill>
                  <a:schemeClr val="tx1"/>
                </a:solidFill>
                <a:latin typeface="Arial" charset="0"/>
                <a:cs typeface="Arial" charset="0"/>
              </a:rPr>
            </a:br>
            <a:r>
              <a:rPr lang="en-US" sz="9600" dirty="0">
                <a:solidFill>
                  <a:schemeClr val="tx1"/>
                </a:solidFill>
                <a:latin typeface="Arial" charset="0"/>
                <a:cs typeface="Arial" charset="0"/>
              </a:rPr>
              <a:t>to accounting information and supporting documents.</a:t>
            </a:r>
          </a:p>
          <a:p>
            <a:pPr indent="-212725" algn="l" defTabSz="850900" eaLnBrk="0" hangingPunct="0">
              <a:buFontTx/>
              <a:buChar char="•"/>
              <a:tabLst>
                <a:tab pos="425450" algn="l"/>
              </a:tabLst>
            </a:pPr>
            <a:endParaRPr lang="en-US" sz="9600" dirty="0">
              <a:solidFill>
                <a:schemeClr val="tx1"/>
              </a:solidFill>
              <a:latin typeface="Arial" charset="0"/>
              <a:cs typeface="Arial" charset="0"/>
            </a:endParaRPr>
          </a:p>
        </p:txBody>
      </p:sp>
    </p:spTree>
    <p:extLst>
      <p:ext uri="{BB962C8B-B14F-4D97-AF65-F5344CB8AC3E}">
        <p14:creationId xmlns:p14="http://schemas.microsoft.com/office/powerpoint/2010/main" val="1413901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36ED6F24-4142-4D62-9127-4BB7C645A988}"/>
              </a:ext>
            </a:extLst>
          </p:cNvPr>
          <p:cNvSpPr>
            <a:spLocks noGrp="1"/>
          </p:cNvSpPr>
          <p:nvPr>
            <p:ph type="subTitle" idx="1"/>
          </p:nvPr>
        </p:nvSpPr>
        <p:spPr>
          <a:xfrm>
            <a:off x="457200" y="3543300"/>
            <a:ext cx="8458200" cy="2057399"/>
          </a:xfrm>
        </p:spPr>
        <p:txBody>
          <a:bodyPr/>
          <a:lstStyle/>
          <a:p>
            <a:r>
              <a:rPr lang="en-US" sz="2800" dirty="0">
                <a:solidFill>
                  <a:schemeClr val="tx1"/>
                </a:solidFill>
              </a:rPr>
              <a:t>Carol Davis – Fiscal Officer</a:t>
            </a:r>
          </a:p>
          <a:p>
            <a:r>
              <a:rPr lang="en-US" sz="2800" dirty="0">
                <a:solidFill>
                  <a:schemeClr val="tx1"/>
                </a:solidFill>
              </a:rPr>
              <a:t>Carrie Niino-Koontz – Director of Finance and Operations</a:t>
            </a:r>
            <a:r>
              <a:rPr lang="en-US" dirty="0"/>
              <a:t>	</a:t>
            </a:r>
          </a:p>
        </p:txBody>
      </p:sp>
      <p:sp>
        <p:nvSpPr>
          <p:cNvPr id="2" name="Title 1">
            <a:extLst>
              <a:ext uri="{FF2B5EF4-FFF2-40B4-BE49-F238E27FC236}">
                <a16:creationId xmlns:a16="http://schemas.microsoft.com/office/drawing/2014/main" id="{7532744F-4D7C-40B1-B217-2DE39CF3D1CE}"/>
              </a:ext>
            </a:extLst>
          </p:cNvPr>
          <p:cNvSpPr>
            <a:spLocks noGrp="1"/>
          </p:cNvSpPr>
          <p:nvPr>
            <p:ph type="title"/>
          </p:nvPr>
        </p:nvSpPr>
        <p:spPr/>
        <p:txBody>
          <a:bodyPr>
            <a:normAutofit fontScale="90000"/>
          </a:bodyPr>
          <a:lstStyle/>
          <a:p>
            <a:br>
              <a:rPr lang="en-US" dirty="0"/>
            </a:br>
            <a:r>
              <a:rPr lang="en-US" dirty="0"/>
              <a:t>Fiscal Staff </a:t>
            </a:r>
            <a:br>
              <a:rPr lang="en-US" dirty="0"/>
            </a:br>
            <a:endParaRPr lang="en-US" dirty="0"/>
          </a:p>
        </p:txBody>
      </p:sp>
      <p:sp>
        <p:nvSpPr>
          <p:cNvPr id="3" name="Date Placeholder 2">
            <a:extLst>
              <a:ext uri="{FF2B5EF4-FFF2-40B4-BE49-F238E27FC236}">
                <a16:creationId xmlns:a16="http://schemas.microsoft.com/office/drawing/2014/main" id="{1A50FA92-476D-4F23-933D-B470A17A2E02}"/>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C4BD85A8-07AB-465C-B023-EB3E779C5670}"/>
              </a:ext>
            </a:extLst>
          </p:cNvPr>
          <p:cNvSpPr>
            <a:spLocks noGrp="1"/>
          </p:cNvSpPr>
          <p:nvPr>
            <p:ph type="ftr" sz="quarter" idx="11"/>
          </p:nvPr>
        </p:nvSpPr>
        <p:spPr/>
        <p:txBody>
          <a:bodyPr/>
          <a:lstStyle/>
          <a:p>
            <a:pPr>
              <a:defRPr/>
            </a:pPr>
            <a:r>
              <a:rPr lang="en-US"/>
              <a:t>ServeOhio strengthens communities through AmeriCorps and volunteer engagement.</a:t>
            </a:r>
          </a:p>
        </p:txBody>
      </p:sp>
    </p:spTree>
    <p:extLst>
      <p:ext uri="{BB962C8B-B14F-4D97-AF65-F5344CB8AC3E}">
        <p14:creationId xmlns:p14="http://schemas.microsoft.com/office/powerpoint/2010/main" val="2052300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D72F4-D797-46C4-ABC8-39BDC53C6B66}"/>
              </a:ext>
            </a:extLst>
          </p:cNvPr>
          <p:cNvSpPr>
            <a:spLocks noGrp="1"/>
          </p:cNvSpPr>
          <p:nvPr>
            <p:ph type="title"/>
          </p:nvPr>
        </p:nvSpPr>
        <p:spPr>
          <a:xfrm>
            <a:off x="152400" y="762000"/>
            <a:ext cx="8763000" cy="1066800"/>
          </a:xfrm>
        </p:spPr>
        <p:txBody>
          <a:bodyPr>
            <a:noAutofit/>
          </a:bodyPr>
          <a:lstStyle/>
          <a:p>
            <a:r>
              <a:rPr lang="en-US" sz="3600" b="1" dirty="0"/>
              <a:t>Adequate Documentation</a:t>
            </a:r>
          </a:p>
        </p:txBody>
      </p:sp>
      <p:sp>
        <p:nvSpPr>
          <p:cNvPr id="3" name="Date Placeholder 2">
            <a:extLst>
              <a:ext uri="{FF2B5EF4-FFF2-40B4-BE49-F238E27FC236}">
                <a16:creationId xmlns:a16="http://schemas.microsoft.com/office/drawing/2014/main" id="{03BDF35B-3719-44FC-96A4-3819096278ED}"/>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8ACD2ECC-6AF6-4216-A606-CE1A053B59D4}"/>
              </a:ext>
            </a:extLst>
          </p:cNvPr>
          <p:cNvSpPr>
            <a:spLocks noGrp="1"/>
          </p:cNvSpPr>
          <p:nvPr>
            <p:ph type="ftr" sz="quarter" idx="11"/>
          </p:nvPr>
        </p:nvSpPr>
        <p:spPr/>
        <p:txBody>
          <a:bodyPr/>
          <a:lstStyle/>
          <a:p>
            <a:pPr>
              <a:defRPr/>
            </a:pPr>
            <a:r>
              <a:rPr lang="en-US"/>
              <a:t>ServeOhio strengthens communities through AmeriCorps and volunteer engagement.</a:t>
            </a:r>
          </a:p>
        </p:txBody>
      </p:sp>
      <p:sp>
        <p:nvSpPr>
          <p:cNvPr id="5" name="TextBox 4">
            <a:extLst>
              <a:ext uri="{FF2B5EF4-FFF2-40B4-BE49-F238E27FC236}">
                <a16:creationId xmlns:a16="http://schemas.microsoft.com/office/drawing/2014/main" id="{16AED38B-489E-4F1F-8B2F-EE531DDDB631}"/>
              </a:ext>
            </a:extLst>
          </p:cNvPr>
          <p:cNvSpPr txBox="1"/>
          <p:nvPr/>
        </p:nvSpPr>
        <p:spPr>
          <a:xfrm>
            <a:off x="609600" y="2057400"/>
            <a:ext cx="7848600" cy="2400657"/>
          </a:xfrm>
          <a:prstGeom prst="rect">
            <a:avLst/>
          </a:prstGeom>
          <a:noFill/>
        </p:spPr>
        <p:txBody>
          <a:bodyPr wrap="square" rtlCol="0">
            <a:spAutoFit/>
          </a:bodyPr>
          <a:lstStyle/>
          <a:p>
            <a:r>
              <a:rPr lang="en-US" sz="2200" dirty="0"/>
              <a:t>Expenditures – documentation should support an expense from Initiation to Payment</a:t>
            </a:r>
          </a:p>
          <a:p>
            <a:endParaRPr lang="en-US" sz="2200" dirty="0"/>
          </a:p>
          <a:p>
            <a:r>
              <a:rPr lang="en-US" sz="2200" dirty="0"/>
              <a:t>Staff (employee or in-kind) – Timesheets</a:t>
            </a:r>
          </a:p>
          <a:p>
            <a:endParaRPr lang="en-US" sz="2200" dirty="0"/>
          </a:p>
          <a:p>
            <a:r>
              <a:rPr lang="en-US" sz="2200" dirty="0"/>
              <a:t>In-kind – 3</a:t>
            </a:r>
            <a:r>
              <a:rPr lang="en-US" sz="2200" baseline="30000" dirty="0"/>
              <a:t>rd</a:t>
            </a:r>
            <a:r>
              <a:rPr lang="en-US" sz="2200" dirty="0"/>
              <a:t> party in-kind form</a:t>
            </a:r>
          </a:p>
          <a:p>
            <a:endParaRPr lang="en-US" b="1" dirty="0"/>
          </a:p>
        </p:txBody>
      </p:sp>
    </p:spTree>
    <p:extLst>
      <p:ext uri="{BB962C8B-B14F-4D97-AF65-F5344CB8AC3E}">
        <p14:creationId xmlns:p14="http://schemas.microsoft.com/office/powerpoint/2010/main" val="1567955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D72F4-D797-46C4-ABC8-39BDC53C6B66}"/>
              </a:ext>
            </a:extLst>
          </p:cNvPr>
          <p:cNvSpPr>
            <a:spLocks noGrp="1"/>
          </p:cNvSpPr>
          <p:nvPr>
            <p:ph type="title"/>
          </p:nvPr>
        </p:nvSpPr>
        <p:spPr>
          <a:xfrm>
            <a:off x="152400" y="762000"/>
            <a:ext cx="8763000" cy="1066800"/>
          </a:xfrm>
        </p:spPr>
        <p:txBody>
          <a:bodyPr>
            <a:noAutofit/>
          </a:bodyPr>
          <a:lstStyle/>
          <a:p>
            <a:r>
              <a:rPr lang="en-US" sz="3600" b="1" dirty="0"/>
              <a:t>Requirements of Document Descriptions</a:t>
            </a:r>
          </a:p>
        </p:txBody>
      </p:sp>
      <p:sp>
        <p:nvSpPr>
          <p:cNvPr id="3" name="Date Placeholder 2">
            <a:extLst>
              <a:ext uri="{FF2B5EF4-FFF2-40B4-BE49-F238E27FC236}">
                <a16:creationId xmlns:a16="http://schemas.microsoft.com/office/drawing/2014/main" id="{03BDF35B-3719-44FC-96A4-3819096278ED}"/>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8ACD2ECC-6AF6-4216-A606-CE1A053B59D4}"/>
              </a:ext>
            </a:extLst>
          </p:cNvPr>
          <p:cNvSpPr>
            <a:spLocks noGrp="1"/>
          </p:cNvSpPr>
          <p:nvPr>
            <p:ph type="ftr" sz="quarter" idx="11"/>
          </p:nvPr>
        </p:nvSpPr>
        <p:spPr/>
        <p:txBody>
          <a:bodyPr/>
          <a:lstStyle/>
          <a:p>
            <a:pPr>
              <a:defRPr/>
            </a:pPr>
            <a:r>
              <a:rPr lang="en-US"/>
              <a:t>ServeOhio strengthens communities through AmeriCorps and volunteer engagement.</a:t>
            </a:r>
          </a:p>
        </p:txBody>
      </p:sp>
      <p:sp>
        <p:nvSpPr>
          <p:cNvPr id="5" name="TextBox 4">
            <a:extLst>
              <a:ext uri="{FF2B5EF4-FFF2-40B4-BE49-F238E27FC236}">
                <a16:creationId xmlns:a16="http://schemas.microsoft.com/office/drawing/2014/main" id="{16AED38B-489E-4F1F-8B2F-EE531DDDB631}"/>
              </a:ext>
            </a:extLst>
          </p:cNvPr>
          <p:cNvSpPr txBox="1"/>
          <p:nvPr/>
        </p:nvSpPr>
        <p:spPr>
          <a:xfrm>
            <a:off x="647700" y="1905000"/>
            <a:ext cx="7848600" cy="3693319"/>
          </a:xfrm>
          <a:prstGeom prst="rect">
            <a:avLst/>
          </a:prstGeom>
          <a:noFill/>
        </p:spPr>
        <p:txBody>
          <a:bodyPr wrap="square" rtlCol="0">
            <a:spAutoFit/>
          </a:bodyPr>
          <a:lstStyle/>
          <a:p>
            <a:r>
              <a:rPr lang="en-US" dirty="0"/>
              <a:t>Descriptions on payment documents must adequately prove that expenses charged to awards are </a:t>
            </a:r>
            <a:r>
              <a:rPr lang="en-US" b="1" dirty="0"/>
              <a:t>allowable</a:t>
            </a:r>
            <a:r>
              <a:rPr lang="en-US" dirty="0"/>
              <a:t>, </a:t>
            </a:r>
            <a:r>
              <a:rPr lang="en-US" b="1" dirty="0"/>
              <a:t>reasonable</a:t>
            </a:r>
            <a:r>
              <a:rPr lang="en-US" dirty="0"/>
              <a:t> and </a:t>
            </a:r>
            <a:r>
              <a:rPr lang="en-US" b="1" dirty="0"/>
              <a:t>allocable</a:t>
            </a:r>
          </a:p>
          <a:p>
            <a:endParaRPr lang="en-US" b="1" dirty="0"/>
          </a:p>
          <a:p>
            <a:r>
              <a:rPr lang="en-US" b="1" dirty="0"/>
              <a:t>Allowable</a:t>
            </a:r>
          </a:p>
          <a:p>
            <a:r>
              <a:rPr lang="en-US" dirty="0"/>
              <a:t>In accordance with the terms and conditions of the award and as specified in the narrative and budget (see </a:t>
            </a:r>
            <a:r>
              <a:rPr lang="en-US" dirty="0">
                <a:hlinkClick r:id="rId2"/>
              </a:rPr>
              <a:t>2 CFR 200.403</a:t>
            </a:r>
            <a:r>
              <a:rPr lang="en-US" dirty="0"/>
              <a:t>)</a:t>
            </a:r>
          </a:p>
          <a:p>
            <a:endParaRPr lang="en-US" dirty="0"/>
          </a:p>
          <a:p>
            <a:r>
              <a:rPr lang="en-US" b="1" dirty="0"/>
              <a:t>Reasonable</a:t>
            </a:r>
          </a:p>
          <a:p>
            <a:r>
              <a:rPr lang="en-US" dirty="0"/>
              <a:t>What a “prudent person” would spend (see </a:t>
            </a:r>
            <a:r>
              <a:rPr lang="en-US" dirty="0">
                <a:hlinkClick r:id="rId3"/>
              </a:rPr>
              <a:t>2 CFR 200.404</a:t>
            </a:r>
            <a:r>
              <a:rPr lang="en-US" dirty="0"/>
              <a:t>)</a:t>
            </a:r>
          </a:p>
          <a:p>
            <a:endParaRPr lang="en-US" dirty="0"/>
          </a:p>
          <a:p>
            <a:r>
              <a:rPr lang="en-US" b="1" dirty="0"/>
              <a:t>Allocable</a:t>
            </a:r>
          </a:p>
          <a:p>
            <a:r>
              <a:rPr lang="en-US" dirty="0"/>
              <a:t>Necessary and charged in proportion to the benefit received (see </a:t>
            </a:r>
            <a:r>
              <a:rPr lang="en-US" dirty="0">
                <a:hlinkClick r:id="rId4"/>
              </a:rPr>
              <a:t>2 CFR 200.405</a:t>
            </a:r>
            <a:r>
              <a:rPr lang="en-US" dirty="0"/>
              <a:t>)</a:t>
            </a:r>
          </a:p>
          <a:p>
            <a:endParaRPr lang="en-US" b="1" dirty="0"/>
          </a:p>
        </p:txBody>
      </p:sp>
    </p:spTree>
    <p:extLst>
      <p:ext uri="{BB962C8B-B14F-4D97-AF65-F5344CB8AC3E}">
        <p14:creationId xmlns:p14="http://schemas.microsoft.com/office/powerpoint/2010/main" val="56692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D72F4-D797-46C4-ABC8-39BDC53C6B66}"/>
              </a:ext>
            </a:extLst>
          </p:cNvPr>
          <p:cNvSpPr>
            <a:spLocks noGrp="1"/>
          </p:cNvSpPr>
          <p:nvPr>
            <p:ph type="title"/>
          </p:nvPr>
        </p:nvSpPr>
        <p:spPr>
          <a:xfrm>
            <a:off x="152400" y="556969"/>
            <a:ext cx="8763000" cy="1066800"/>
          </a:xfrm>
        </p:spPr>
        <p:txBody>
          <a:bodyPr>
            <a:noAutofit/>
          </a:bodyPr>
          <a:lstStyle/>
          <a:p>
            <a:r>
              <a:rPr lang="en-US" sz="3600" b="1" dirty="0"/>
              <a:t>Good Descriptions</a:t>
            </a:r>
          </a:p>
        </p:txBody>
      </p:sp>
      <p:sp>
        <p:nvSpPr>
          <p:cNvPr id="3" name="Date Placeholder 2">
            <a:extLst>
              <a:ext uri="{FF2B5EF4-FFF2-40B4-BE49-F238E27FC236}">
                <a16:creationId xmlns:a16="http://schemas.microsoft.com/office/drawing/2014/main" id="{03BDF35B-3719-44FC-96A4-3819096278ED}"/>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8ACD2ECC-6AF6-4216-A606-CE1A053B59D4}"/>
              </a:ext>
            </a:extLst>
          </p:cNvPr>
          <p:cNvSpPr>
            <a:spLocks noGrp="1"/>
          </p:cNvSpPr>
          <p:nvPr>
            <p:ph type="ftr" sz="quarter" idx="11"/>
          </p:nvPr>
        </p:nvSpPr>
        <p:spPr/>
        <p:txBody>
          <a:bodyPr/>
          <a:lstStyle/>
          <a:p>
            <a:pPr>
              <a:defRPr/>
            </a:pPr>
            <a:r>
              <a:rPr lang="en-US"/>
              <a:t>ServeOhio strengthens communities through AmeriCorps and volunteer engagement.</a:t>
            </a:r>
          </a:p>
        </p:txBody>
      </p:sp>
      <p:sp>
        <p:nvSpPr>
          <p:cNvPr id="5" name="TextBox 4">
            <a:extLst>
              <a:ext uri="{FF2B5EF4-FFF2-40B4-BE49-F238E27FC236}">
                <a16:creationId xmlns:a16="http://schemas.microsoft.com/office/drawing/2014/main" id="{16AED38B-489E-4F1F-8B2F-EE531DDDB631}"/>
              </a:ext>
            </a:extLst>
          </p:cNvPr>
          <p:cNvSpPr txBox="1"/>
          <p:nvPr/>
        </p:nvSpPr>
        <p:spPr>
          <a:xfrm>
            <a:off x="609600" y="1428849"/>
            <a:ext cx="7848600" cy="5078313"/>
          </a:xfrm>
          <a:prstGeom prst="rect">
            <a:avLst/>
          </a:prstGeom>
          <a:noFill/>
        </p:spPr>
        <p:txBody>
          <a:bodyPr wrap="square" rtlCol="0">
            <a:spAutoFit/>
          </a:bodyPr>
          <a:lstStyle/>
          <a:p>
            <a:r>
              <a:rPr lang="en-US" b="1" dirty="0"/>
              <a:t>Should contain the five W’s </a:t>
            </a:r>
          </a:p>
          <a:p>
            <a:endParaRPr lang="en-US" b="1" dirty="0"/>
          </a:p>
          <a:p>
            <a:r>
              <a:rPr lang="en-US" b="1" dirty="0"/>
              <a:t>Who? </a:t>
            </a:r>
            <a:r>
              <a:rPr lang="en-US" dirty="0"/>
              <a:t>Employee X</a:t>
            </a:r>
          </a:p>
          <a:p>
            <a:r>
              <a:rPr lang="en-US" b="1" dirty="0"/>
              <a:t>What? </a:t>
            </a:r>
            <a:r>
              <a:rPr lang="en-US" dirty="0"/>
              <a:t>ServeOhio Conference</a:t>
            </a:r>
          </a:p>
          <a:p>
            <a:r>
              <a:rPr lang="en-US" b="1" dirty="0"/>
              <a:t>Where? </a:t>
            </a:r>
            <a:r>
              <a:rPr lang="en-US" dirty="0"/>
              <a:t>Columbus, OH</a:t>
            </a:r>
          </a:p>
          <a:p>
            <a:r>
              <a:rPr lang="en-US" b="1" dirty="0"/>
              <a:t>When? 09/30/20</a:t>
            </a:r>
            <a:r>
              <a:rPr lang="en-US" dirty="0"/>
              <a:t> – 09/30/20</a:t>
            </a:r>
          </a:p>
          <a:p>
            <a:r>
              <a:rPr lang="en-US" b="1" dirty="0"/>
              <a:t>Why? (benefit to the award) </a:t>
            </a:r>
            <a:r>
              <a:rPr lang="en-US" dirty="0"/>
              <a:t>Enhance Employee X’s knowledge about service and volunteerism as it relates to operating an AmeriCorps program and managing members and volunteers.</a:t>
            </a:r>
          </a:p>
          <a:p>
            <a:endParaRPr lang="en-US" b="1" dirty="0"/>
          </a:p>
          <a:p>
            <a:endParaRPr lang="en-US" b="1" dirty="0"/>
          </a:p>
          <a:p>
            <a:r>
              <a:rPr lang="en-US" b="1" dirty="0"/>
              <a:t>Sample Description</a:t>
            </a:r>
          </a:p>
          <a:p>
            <a:r>
              <a:rPr lang="en-US" dirty="0"/>
              <a:t>Travel by Employee X from 10/22/2020 through 10/23/2020 to Columbus to attend and participate in ServeOhio’s Conference on Service and Volunteering…(list of daily commute and activities). Information gained from this conference will enhance Employee X’s knowledge about Service and Volunteerism (and attendance is mandatory!</a:t>
            </a:r>
            <a:r>
              <a:rPr lang="en-US" dirty="0">
                <a:sym typeface="Wingdings" panose="05000000000000000000" pitchFamily="2" charset="2"/>
              </a:rPr>
              <a:t>)</a:t>
            </a:r>
            <a:r>
              <a:rPr lang="en-US" dirty="0"/>
              <a:t>.</a:t>
            </a:r>
          </a:p>
          <a:p>
            <a:endParaRPr lang="en-US" b="1" dirty="0"/>
          </a:p>
        </p:txBody>
      </p:sp>
    </p:spTree>
    <p:extLst>
      <p:ext uri="{BB962C8B-B14F-4D97-AF65-F5344CB8AC3E}">
        <p14:creationId xmlns:p14="http://schemas.microsoft.com/office/powerpoint/2010/main" val="3479886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D72F4-D797-46C4-ABC8-39BDC53C6B66}"/>
              </a:ext>
            </a:extLst>
          </p:cNvPr>
          <p:cNvSpPr>
            <a:spLocks noGrp="1"/>
          </p:cNvSpPr>
          <p:nvPr>
            <p:ph type="title"/>
          </p:nvPr>
        </p:nvSpPr>
        <p:spPr>
          <a:xfrm>
            <a:off x="152400" y="762000"/>
            <a:ext cx="8763000" cy="1066800"/>
          </a:xfrm>
        </p:spPr>
        <p:txBody>
          <a:bodyPr>
            <a:noAutofit/>
          </a:bodyPr>
          <a:lstStyle/>
          <a:p>
            <a:r>
              <a:rPr lang="en-US" sz="3600" b="1" dirty="0"/>
              <a:t>Good Descriptions</a:t>
            </a:r>
          </a:p>
        </p:txBody>
      </p:sp>
      <p:sp>
        <p:nvSpPr>
          <p:cNvPr id="3" name="Date Placeholder 2">
            <a:extLst>
              <a:ext uri="{FF2B5EF4-FFF2-40B4-BE49-F238E27FC236}">
                <a16:creationId xmlns:a16="http://schemas.microsoft.com/office/drawing/2014/main" id="{03BDF35B-3719-44FC-96A4-3819096278ED}"/>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8ACD2ECC-6AF6-4216-A606-CE1A053B59D4}"/>
              </a:ext>
            </a:extLst>
          </p:cNvPr>
          <p:cNvSpPr>
            <a:spLocks noGrp="1"/>
          </p:cNvSpPr>
          <p:nvPr>
            <p:ph type="ftr" sz="quarter" idx="11"/>
          </p:nvPr>
        </p:nvSpPr>
        <p:spPr/>
        <p:txBody>
          <a:bodyPr/>
          <a:lstStyle/>
          <a:p>
            <a:pPr>
              <a:defRPr/>
            </a:pPr>
            <a:r>
              <a:rPr lang="en-US"/>
              <a:t>ServeOhio strengthens communities through AmeriCorps and volunteer engagement.</a:t>
            </a:r>
          </a:p>
        </p:txBody>
      </p:sp>
      <p:sp>
        <p:nvSpPr>
          <p:cNvPr id="5" name="TextBox 4">
            <a:extLst>
              <a:ext uri="{FF2B5EF4-FFF2-40B4-BE49-F238E27FC236}">
                <a16:creationId xmlns:a16="http://schemas.microsoft.com/office/drawing/2014/main" id="{16AED38B-489E-4F1F-8B2F-EE531DDDB631}"/>
              </a:ext>
            </a:extLst>
          </p:cNvPr>
          <p:cNvSpPr txBox="1"/>
          <p:nvPr/>
        </p:nvSpPr>
        <p:spPr>
          <a:xfrm>
            <a:off x="609600" y="1828800"/>
            <a:ext cx="7848600" cy="1231106"/>
          </a:xfrm>
          <a:prstGeom prst="rect">
            <a:avLst/>
          </a:prstGeom>
          <a:noFill/>
        </p:spPr>
        <p:txBody>
          <a:bodyPr wrap="square" rtlCol="0">
            <a:spAutoFit/>
          </a:bodyPr>
          <a:lstStyle/>
          <a:p>
            <a:r>
              <a:rPr lang="en-US" sz="2800" dirty="0"/>
              <a:t>What happens if good descriptions and adequate documentation are not provided? (</a:t>
            </a:r>
            <a:r>
              <a:rPr lang="en-US" sz="2800" dirty="0">
                <a:hlinkClick r:id="rId2"/>
              </a:rPr>
              <a:t>see 2 CFR 200.53</a:t>
            </a:r>
            <a:r>
              <a:rPr lang="en-US" sz="2800" dirty="0"/>
              <a:t>)</a:t>
            </a:r>
          </a:p>
          <a:p>
            <a:endParaRPr lang="en-US" b="1" dirty="0"/>
          </a:p>
        </p:txBody>
      </p:sp>
      <p:sp>
        <p:nvSpPr>
          <p:cNvPr id="6" name="TextBox 5">
            <a:extLst>
              <a:ext uri="{FF2B5EF4-FFF2-40B4-BE49-F238E27FC236}">
                <a16:creationId xmlns:a16="http://schemas.microsoft.com/office/drawing/2014/main" id="{053DE5A3-794B-4000-B7B0-5466E51F7E5B}"/>
              </a:ext>
            </a:extLst>
          </p:cNvPr>
          <p:cNvSpPr txBox="1"/>
          <p:nvPr/>
        </p:nvSpPr>
        <p:spPr>
          <a:xfrm>
            <a:off x="838200" y="3049609"/>
            <a:ext cx="7239000" cy="830997"/>
          </a:xfrm>
          <a:prstGeom prst="rect">
            <a:avLst/>
          </a:prstGeom>
          <a:noFill/>
        </p:spPr>
        <p:txBody>
          <a:bodyPr wrap="square" rtlCol="0">
            <a:spAutoFit/>
          </a:bodyPr>
          <a:lstStyle/>
          <a:p>
            <a:endParaRPr lang="en-US" sz="2400" dirty="0"/>
          </a:p>
          <a:p>
            <a:r>
              <a:rPr lang="en-US" sz="2400" dirty="0"/>
              <a:t>Can be deemed an improper payment and disallowed.</a:t>
            </a:r>
          </a:p>
        </p:txBody>
      </p:sp>
      <p:sp>
        <p:nvSpPr>
          <p:cNvPr id="7" name="TextBox 6">
            <a:extLst>
              <a:ext uri="{FF2B5EF4-FFF2-40B4-BE49-F238E27FC236}">
                <a16:creationId xmlns:a16="http://schemas.microsoft.com/office/drawing/2014/main" id="{4866C9A9-7FEA-4C09-BD72-9C19CE670B45}"/>
              </a:ext>
            </a:extLst>
          </p:cNvPr>
          <p:cNvSpPr txBox="1"/>
          <p:nvPr/>
        </p:nvSpPr>
        <p:spPr>
          <a:xfrm>
            <a:off x="685800" y="5268736"/>
            <a:ext cx="7696200" cy="923330"/>
          </a:xfrm>
          <a:prstGeom prst="rect">
            <a:avLst/>
          </a:prstGeom>
          <a:noFill/>
        </p:spPr>
        <p:txBody>
          <a:bodyPr wrap="square" rtlCol="0">
            <a:spAutoFit/>
          </a:bodyPr>
          <a:lstStyle/>
          <a:p>
            <a:r>
              <a:rPr lang="en-US" dirty="0"/>
              <a:t>Remedy: Verification – to ensure compliance and avoid disallowed costs, verify the adequacy of descriptions and supporting documentation, provide clarifications or additional documentation, as needed.</a:t>
            </a:r>
          </a:p>
        </p:txBody>
      </p:sp>
    </p:spTree>
    <p:extLst>
      <p:ext uri="{BB962C8B-B14F-4D97-AF65-F5344CB8AC3E}">
        <p14:creationId xmlns:p14="http://schemas.microsoft.com/office/powerpoint/2010/main" val="10169645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858838" y="1828800"/>
            <a:ext cx="8285162" cy="4419600"/>
          </a:xfrm>
        </p:spPr>
        <p:txBody>
          <a:bodyPr>
            <a:normAutofit fontScale="85000" lnSpcReduction="10000"/>
          </a:bodyPr>
          <a:lstStyle/>
          <a:p>
            <a:pPr algn="l"/>
            <a:r>
              <a:rPr lang="en-US" sz="2400" b="1" dirty="0">
                <a:solidFill>
                  <a:schemeClr val="tx1"/>
                </a:solidFill>
              </a:rPr>
              <a:t>Legislative and Regulatory Authorities</a:t>
            </a:r>
          </a:p>
          <a:p>
            <a:pPr marL="342900" indent="-342900" algn="l">
              <a:buFont typeface="Wingdings" panose="05000000000000000000" pitchFamily="2" charset="2"/>
              <a:buChar char="§"/>
            </a:pPr>
            <a:r>
              <a:rPr lang="en-US" sz="2000" dirty="0">
                <a:solidFill>
                  <a:schemeClr val="tx1"/>
                </a:solidFill>
              </a:rPr>
              <a:t>National and Community Service Act of 1990, as amended</a:t>
            </a:r>
          </a:p>
          <a:p>
            <a:pPr marL="342900" indent="-342900" algn="l">
              <a:buFont typeface="Wingdings" panose="05000000000000000000" pitchFamily="2" charset="2"/>
              <a:buChar char="§"/>
            </a:pPr>
            <a:r>
              <a:rPr lang="en-US" sz="2000" dirty="0">
                <a:solidFill>
                  <a:schemeClr val="tx1"/>
                </a:solidFill>
              </a:rPr>
              <a:t>Domestic Volunteer Service Act of 1973, as amended</a:t>
            </a:r>
          </a:p>
          <a:p>
            <a:pPr marL="342900" indent="-342900" algn="l">
              <a:buFont typeface="Wingdings" panose="05000000000000000000" pitchFamily="2" charset="2"/>
              <a:buChar char="§"/>
            </a:pPr>
            <a:r>
              <a:rPr lang="en-US" sz="2000" dirty="0">
                <a:solidFill>
                  <a:schemeClr val="tx1"/>
                </a:solidFill>
              </a:rPr>
              <a:t>Serve America Act 2009</a:t>
            </a:r>
          </a:p>
          <a:p>
            <a:pPr marL="342900" indent="-342900" algn="l">
              <a:buFont typeface="Wingdings" panose="05000000000000000000" pitchFamily="2" charset="2"/>
              <a:buChar char="§"/>
            </a:pPr>
            <a:r>
              <a:rPr lang="en-US" sz="2000" dirty="0">
                <a:solidFill>
                  <a:schemeClr val="tx1"/>
                </a:solidFill>
              </a:rPr>
              <a:t>Federal Grant and Cooperative Agreement Act, 31</a:t>
            </a:r>
          </a:p>
          <a:p>
            <a:pPr marL="342900" indent="-342900" algn="l">
              <a:buFont typeface="Wingdings" panose="05000000000000000000" pitchFamily="2" charset="2"/>
              <a:buChar char="§"/>
            </a:pPr>
            <a:r>
              <a:rPr lang="en-US" sz="2000" dirty="0">
                <a:solidFill>
                  <a:schemeClr val="tx1"/>
                </a:solidFill>
              </a:rPr>
              <a:t>USC 6301-6308; and</a:t>
            </a:r>
          </a:p>
          <a:p>
            <a:pPr marL="342900" indent="-342900" algn="l">
              <a:buFont typeface="Wingdings" panose="05000000000000000000" pitchFamily="2" charset="2"/>
              <a:buChar char="§"/>
            </a:pPr>
            <a:r>
              <a:rPr lang="en-US" sz="2000" dirty="0">
                <a:solidFill>
                  <a:schemeClr val="tx1"/>
                </a:solidFill>
              </a:rPr>
              <a:t>CNCS’ implanting regulations in 45 CFR Chapter XII and/or XXV.</a:t>
            </a:r>
          </a:p>
          <a:p>
            <a:pPr algn="l"/>
            <a:r>
              <a:rPr lang="en-US" sz="2400" b="1" dirty="0">
                <a:solidFill>
                  <a:schemeClr val="tx1"/>
                </a:solidFill>
              </a:rPr>
              <a:t>Other Applicable Terms and Conditions</a:t>
            </a:r>
          </a:p>
          <a:p>
            <a:pPr marL="342900" indent="-342900" algn="l">
              <a:buFont typeface="Wingdings" panose="05000000000000000000" pitchFamily="2" charset="2"/>
              <a:buChar char="§"/>
            </a:pPr>
            <a:r>
              <a:rPr lang="en-US" sz="2000" dirty="0">
                <a:solidFill>
                  <a:schemeClr val="tx1"/>
                </a:solidFill>
              </a:rPr>
              <a:t>Uniform Guidance – 2 CFR Part 200 and 2205</a:t>
            </a:r>
          </a:p>
          <a:p>
            <a:pPr marL="342900" indent="-342900" algn="l">
              <a:buFont typeface="Wingdings" panose="05000000000000000000" pitchFamily="2" charset="2"/>
              <a:buChar char="§"/>
            </a:pPr>
            <a:r>
              <a:rPr lang="en-US" sz="2000" dirty="0">
                <a:solidFill>
                  <a:schemeClr val="tx1"/>
                </a:solidFill>
              </a:rPr>
              <a:t>AmeriCorps State and National Grants Terms and Conditions</a:t>
            </a:r>
          </a:p>
          <a:p>
            <a:pPr marL="342900" indent="-342900" algn="l">
              <a:buFont typeface="Wingdings" panose="05000000000000000000" pitchFamily="2" charset="2"/>
              <a:buChar char="§"/>
            </a:pPr>
            <a:r>
              <a:rPr lang="en-US" sz="2000" dirty="0">
                <a:solidFill>
                  <a:schemeClr val="tx1"/>
                </a:solidFill>
              </a:rPr>
              <a:t>Applicable statutes, executive orders, regulations and policies governing the award</a:t>
            </a:r>
            <a:br>
              <a:rPr lang="en-US" sz="2000" dirty="0"/>
            </a:br>
            <a:r>
              <a:rPr lang="en-US" sz="2000" dirty="0">
                <a:solidFill>
                  <a:schemeClr val="tx1"/>
                </a:solidFill>
              </a:rPr>
              <a:t>plus 6 other requirements outlined in the Terms and Conditions cited above</a:t>
            </a:r>
          </a:p>
          <a:p>
            <a:r>
              <a:rPr lang="en-US" sz="2000" dirty="0"/>
              <a:t>Ohio AmeriCorps Supplementary Terms and Conditions</a:t>
            </a:r>
          </a:p>
          <a:p>
            <a:pPr algn="l"/>
            <a:endParaRPr lang="en-US" sz="2000" dirty="0">
              <a:solidFill>
                <a:schemeClr val="tx1"/>
              </a:solidFill>
            </a:endParaRPr>
          </a:p>
          <a:p>
            <a:r>
              <a:rPr lang="en-US" sz="2000" i="1" u="sng" dirty="0">
                <a:solidFill>
                  <a:schemeClr val="tx1"/>
                </a:solidFill>
              </a:rPr>
              <a:t>Award recipients must read, understand, implement &amp; comply with all authorities, etc.</a:t>
            </a:r>
            <a:r>
              <a:rPr lang="en-US" sz="2000" i="1" dirty="0">
                <a:solidFill>
                  <a:schemeClr val="tx1"/>
                </a:solidFill>
              </a:rPr>
              <a:t> </a:t>
            </a:r>
          </a:p>
        </p:txBody>
      </p:sp>
      <p:sp>
        <p:nvSpPr>
          <p:cNvPr id="5" name="Title 4"/>
          <p:cNvSpPr>
            <a:spLocks noGrp="1"/>
          </p:cNvSpPr>
          <p:nvPr>
            <p:ph type="title" idx="4294967295"/>
          </p:nvPr>
        </p:nvSpPr>
        <p:spPr>
          <a:xfrm>
            <a:off x="304800" y="838200"/>
            <a:ext cx="8153400" cy="1058863"/>
          </a:xfrm>
        </p:spPr>
        <p:txBody>
          <a:bodyPr>
            <a:noAutofit/>
          </a:bodyPr>
          <a:lstStyle/>
          <a:p>
            <a:r>
              <a:rPr lang="en-US" sz="2400" dirty="0">
                <a:solidFill>
                  <a:srgbClr val="C00000"/>
                </a:solidFill>
              </a:rPr>
              <a:t>Governing Authorities</a:t>
            </a:r>
            <a:br>
              <a:rPr lang="en-US" sz="2800" dirty="0">
                <a:solidFill>
                  <a:srgbClr val="C00000"/>
                </a:solidFill>
              </a:rPr>
            </a:br>
            <a:r>
              <a:rPr lang="en-US" sz="1600" dirty="0">
                <a:solidFill>
                  <a:srgbClr val="C00000"/>
                </a:solidFill>
              </a:rPr>
              <a:t>see CNCS FY2020 General Grant and Cooperative Agreement</a:t>
            </a:r>
            <a:br>
              <a:rPr lang="en-US" sz="1600" dirty="0">
                <a:solidFill>
                  <a:srgbClr val="C00000"/>
                </a:solidFill>
              </a:rPr>
            </a:br>
            <a:r>
              <a:rPr lang="en-US" sz="1600" dirty="0">
                <a:solidFill>
                  <a:srgbClr val="C00000"/>
                </a:solidFill>
              </a:rPr>
              <a:t>Terms and Conditions, p.2</a:t>
            </a:r>
            <a:br>
              <a:rPr lang="en-US" sz="2000" dirty="0">
                <a:solidFill>
                  <a:schemeClr val="tx1"/>
                </a:solidFill>
                <a:effectLst/>
              </a:rPr>
            </a:br>
            <a:endParaRPr lang="en-US" sz="2000" dirty="0">
              <a:solidFill>
                <a:schemeClr val="tx1"/>
              </a:solidFill>
              <a:effectLst/>
            </a:endParaRPr>
          </a:p>
        </p:txBody>
      </p:sp>
    </p:spTree>
    <p:extLst>
      <p:ext uri="{BB962C8B-B14F-4D97-AF65-F5344CB8AC3E}">
        <p14:creationId xmlns:p14="http://schemas.microsoft.com/office/powerpoint/2010/main" val="17513174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914400" y="1295400"/>
            <a:ext cx="7924800" cy="4648200"/>
          </a:xfrm>
        </p:spPr>
        <p:txBody>
          <a:bodyPr>
            <a:normAutofit fontScale="85000" lnSpcReduction="20000"/>
          </a:bodyPr>
          <a:lstStyle/>
          <a:p>
            <a:pPr marL="0" indent="0" algn="l">
              <a:buNone/>
            </a:pPr>
            <a:r>
              <a:rPr lang="en-US" b="1" dirty="0">
                <a:solidFill>
                  <a:schemeClr val="tx1"/>
                </a:solidFill>
              </a:rPr>
              <a:t>Terminology/Acronyms</a:t>
            </a:r>
          </a:p>
          <a:p>
            <a:pPr marL="0" indent="0" algn="l">
              <a:buNone/>
            </a:pPr>
            <a:r>
              <a:rPr lang="en-US" dirty="0">
                <a:solidFill>
                  <a:schemeClr val="tx1"/>
                </a:solidFill>
              </a:rPr>
              <a:t>(Once you are recommended for funding)</a:t>
            </a:r>
          </a:p>
          <a:p>
            <a:pPr marL="0" indent="0" algn="l">
              <a:buNone/>
            </a:pPr>
            <a:endParaRPr lang="en-US" dirty="0">
              <a:solidFill>
                <a:schemeClr val="tx1"/>
              </a:solidFill>
            </a:endParaRPr>
          </a:p>
          <a:p>
            <a:pPr algn="l"/>
            <a:r>
              <a:rPr lang="en-US" dirty="0">
                <a:solidFill>
                  <a:schemeClr val="tx1"/>
                </a:solidFill>
              </a:rPr>
              <a:t>ServeOhio aka OCSV</a:t>
            </a:r>
            <a:br>
              <a:rPr lang="en-US" dirty="0">
                <a:solidFill>
                  <a:schemeClr val="tx1"/>
                </a:solidFill>
              </a:rPr>
            </a:br>
            <a:r>
              <a:rPr lang="en-US" dirty="0">
                <a:solidFill>
                  <a:schemeClr val="tx1"/>
                </a:solidFill>
              </a:rPr>
              <a:t>(Ohio Commission on Service and Volunteerism)</a:t>
            </a:r>
            <a:br>
              <a:rPr lang="en-US" dirty="0">
                <a:solidFill>
                  <a:schemeClr val="tx1"/>
                </a:solidFill>
              </a:rPr>
            </a:br>
            <a:r>
              <a:rPr lang="en-US" dirty="0">
                <a:solidFill>
                  <a:schemeClr val="tx1"/>
                </a:solidFill>
              </a:rPr>
              <a:t> issues you (our Sub-grantee aka subgrantee, subgrant)</a:t>
            </a:r>
          </a:p>
          <a:p>
            <a:pPr algn="l"/>
            <a:endParaRPr lang="en-US" dirty="0">
              <a:solidFill>
                <a:schemeClr val="tx1"/>
              </a:solidFill>
            </a:endParaRPr>
          </a:p>
          <a:p>
            <a:pPr algn="l"/>
            <a:r>
              <a:rPr lang="en-US" dirty="0">
                <a:solidFill>
                  <a:schemeClr val="tx1"/>
                </a:solidFill>
              </a:rPr>
              <a:t>NOGA (Notice of Grant Award), and </a:t>
            </a:r>
          </a:p>
          <a:p>
            <a:pPr algn="l"/>
            <a:endParaRPr lang="en-US" dirty="0">
              <a:solidFill>
                <a:schemeClr val="tx1"/>
              </a:solidFill>
            </a:endParaRPr>
          </a:p>
          <a:p>
            <a:pPr algn="l"/>
            <a:r>
              <a:rPr lang="en-US" dirty="0">
                <a:solidFill>
                  <a:schemeClr val="tx1"/>
                </a:solidFill>
              </a:rPr>
              <a:t>OSTC (Ohio AmeriCorps Supplementary Terms &amp; Conditions).</a:t>
            </a:r>
          </a:p>
          <a:p>
            <a:pPr marL="0" indent="0" algn="l">
              <a:buNone/>
            </a:pPr>
            <a:endParaRPr lang="en-US" dirty="0">
              <a:solidFill>
                <a:schemeClr val="tx1"/>
              </a:solidFill>
            </a:endParaRPr>
          </a:p>
        </p:txBody>
      </p:sp>
    </p:spTree>
    <p:extLst>
      <p:ext uri="{BB962C8B-B14F-4D97-AF65-F5344CB8AC3E}">
        <p14:creationId xmlns:p14="http://schemas.microsoft.com/office/powerpoint/2010/main" val="26039837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529281" y="2340576"/>
            <a:ext cx="7924800" cy="3886200"/>
          </a:xfrm>
        </p:spPr>
        <p:txBody>
          <a:bodyPr>
            <a:normAutofit/>
          </a:bodyPr>
          <a:lstStyle/>
          <a:p>
            <a:pPr algn="l"/>
            <a:endParaRPr lang="en-US" dirty="0">
              <a:solidFill>
                <a:schemeClr val="tx1"/>
              </a:solidFill>
            </a:endParaRPr>
          </a:p>
          <a:p>
            <a:pPr algn="l"/>
            <a:endParaRPr lang="en-US" dirty="0">
              <a:solidFill>
                <a:schemeClr val="tx1"/>
              </a:solidFill>
            </a:endParaRPr>
          </a:p>
        </p:txBody>
      </p:sp>
      <p:sp>
        <p:nvSpPr>
          <p:cNvPr id="5" name="Title 4"/>
          <p:cNvSpPr>
            <a:spLocks noGrp="1"/>
          </p:cNvSpPr>
          <p:nvPr>
            <p:ph type="title" idx="4294967295"/>
          </p:nvPr>
        </p:nvSpPr>
        <p:spPr>
          <a:xfrm>
            <a:off x="249195" y="1807176"/>
            <a:ext cx="8229600" cy="1066800"/>
          </a:xfrm>
        </p:spPr>
        <p:txBody>
          <a:bodyPr>
            <a:normAutofit fontScale="90000"/>
          </a:bodyPr>
          <a:lstStyle/>
          <a:p>
            <a:r>
              <a:rPr lang="en-US" sz="3600" dirty="0"/>
              <a:t>Ohio Supplementary Terms &amp; Conditions</a:t>
            </a:r>
            <a:br>
              <a:rPr lang="en-US" sz="3600" dirty="0"/>
            </a:br>
            <a:br>
              <a:rPr lang="en-US" sz="3600" dirty="0"/>
            </a:br>
            <a:r>
              <a:rPr lang="en-US" sz="3600" dirty="0"/>
              <a:t>see OSTC-5 and OSTC-6 for grants and financial management requirements</a:t>
            </a:r>
          </a:p>
        </p:txBody>
      </p:sp>
    </p:spTree>
    <p:extLst>
      <p:ext uri="{BB962C8B-B14F-4D97-AF65-F5344CB8AC3E}">
        <p14:creationId xmlns:p14="http://schemas.microsoft.com/office/powerpoint/2010/main" val="1207371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529281" y="2096530"/>
            <a:ext cx="7924800" cy="4228070"/>
          </a:xfrm>
        </p:spPr>
        <p:txBody>
          <a:bodyPr>
            <a:normAutofit fontScale="92500" lnSpcReduction="10000"/>
          </a:bodyPr>
          <a:lstStyle/>
          <a:p>
            <a:pPr algn="l"/>
            <a:r>
              <a:rPr lang="en-US" dirty="0">
                <a:solidFill>
                  <a:schemeClr val="tx1"/>
                </a:solidFill>
              </a:rPr>
              <a:t>OSTC- 5.7 lists three (3) items all subgrantees must submit to fully execute your award and before you can request funds.  </a:t>
            </a:r>
          </a:p>
          <a:p>
            <a:pPr marL="0" indent="0">
              <a:buNone/>
            </a:pPr>
            <a:r>
              <a:rPr lang="en-US" sz="1500" dirty="0">
                <a:solidFill>
                  <a:srgbClr val="FF0000"/>
                </a:solidFill>
              </a:rPr>
              <a:t>	Notice of Grant Award Signature Page</a:t>
            </a:r>
          </a:p>
          <a:p>
            <a:pPr marL="0" indent="0">
              <a:buNone/>
            </a:pPr>
            <a:r>
              <a:rPr lang="en-US" sz="1500" dirty="0">
                <a:solidFill>
                  <a:srgbClr val="FF0000"/>
                </a:solidFill>
              </a:rPr>
              <a:t>	Sub-Grantee Audit Determination Form</a:t>
            </a:r>
          </a:p>
          <a:p>
            <a:pPr marL="0" indent="0">
              <a:buNone/>
            </a:pPr>
            <a:r>
              <a:rPr lang="en-US" sz="1500" dirty="0">
                <a:solidFill>
                  <a:srgbClr val="FF0000"/>
                </a:solidFill>
              </a:rPr>
              <a:t>	Copy of Liability Insurance Policy showing adequate coverage</a:t>
            </a:r>
          </a:p>
          <a:p>
            <a:pPr marL="0" indent="0">
              <a:buNone/>
            </a:pPr>
            <a:endParaRPr lang="en-US" sz="1500" dirty="0">
              <a:solidFill>
                <a:srgbClr val="FF0000"/>
              </a:solidFill>
            </a:endParaRPr>
          </a:p>
          <a:p>
            <a:pPr algn="l"/>
            <a:r>
              <a:rPr lang="en-US" sz="3000" dirty="0">
                <a:solidFill>
                  <a:srgbClr val="FF0000"/>
                </a:solidFill>
              </a:rPr>
              <a:t>Subgrantees new to receiving funds through the state, must register as a State of Ohio supplier in the </a:t>
            </a:r>
            <a:r>
              <a:rPr lang="en-US" sz="3000" dirty="0">
                <a:solidFill>
                  <a:srgbClr val="FF0000"/>
                </a:solidFill>
                <a:hlinkClick r:id="rId2"/>
              </a:rPr>
              <a:t>Supplier Portal </a:t>
            </a:r>
            <a:r>
              <a:rPr lang="en-US" sz="3000" dirty="0">
                <a:solidFill>
                  <a:srgbClr val="FF0000"/>
                </a:solidFill>
              </a:rPr>
              <a:t>and register for EFT. </a:t>
            </a:r>
          </a:p>
          <a:p>
            <a:pPr algn="l"/>
            <a:r>
              <a:rPr lang="en-US" sz="2000" dirty="0"/>
              <a:t>Note: if you already have a supplier ID, email it to</a:t>
            </a:r>
            <a:r>
              <a:rPr lang="en-US" sz="2000" dirty="0">
                <a:solidFill>
                  <a:srgbClr val="FF0000"/>
                </a:solidFill>
              </a:rPr>
              <a:t> </a:t>
            </a:r>
            <a:r>
              <a:rPr lang="en-US" sz="2000" dirty="0">
                <a:solidFill>
                  <a:srgbClr val="0000FF"/>
                </a:solidFill>
              </a:rPr>
              <a:t>carol.davis</a:t>
            </a:r>
            <a:r>
              <a:rPr lang="en-US" sz="2000" dirty="0">
                <a:solidFill>
                  <a:srgbClr val="FF0000"/>
                </a:solidFill>
                <a:hlinkClick r:id="rId3"/>
              </a:rPr>
              <a:t>@serveohio.gov</a:t>
            </a:r>
            <a:r>
              <a:rPr lang="en-US" sz="2000" dirty="0">
                <a:solidFill>
                  <a:srgbClr val="FF0000"/>
                </a:solidFill>
              </a:rPr>
              <a:t> </a:t>
            </a:r>
          </a:p>
          <a:p>
            <a:pPr algn="l"/>
            <a:endParaRPr lang="en-US" dirty="0">
              <a:solidFill>
                <a:schemeClr val="tx1"/>
              </a:solidFill>
            </a:endParaRPr>
          </a:p>
        </p:txBody>
      </p:sp>
      <p:sp>
        <p:nvSpPr>
          <p:cNvPr id="5" name="Title 4"/>
          <p:cNvSpPr>
            <a:spLocks noGrp="1"/>
          </p:cNvSpPr>
          <p:nvPr>
            <p:ph type="title" idx="4294967295"/>
          </p:nvPr>
        </p:nvSpPr>
        <p:spPr>
          <a:xfrm>
            <a:off x="224481" y="1066800"/>
            <a:ext cx="8229600" cy="1066800"/>
          </a:xfrm>
        </p:spPr>
        <p:txBody>
          <a:bodyPr>
            <a:normAutofit fontScale="90000"/>
          </a:bodyPr>
          <a:lstStyle/>
          <a:p>
            <a:r>
              <a:rPr lang="en-US" sz="3600" dirty="0"/>
              <a:t>Ohio Supplementary Terms &amp; Conditions</a:t>
            </a:r>
            <a:br>
              <a:rPr lang="en-US" sz="3600" dirty="0"/>
            </a:br>
            <a:endParaRPr lang="en-US" sz="3600" dirty="0"/>
          </a:p>
        </p:txBody>
      </p:sp>
    </p:spTree>
    <p:extLst>
      <p:ext uri="{BB962C8B-B14F-4D97-AF65-F5344CB8AC3E}">
        <p14:creationId xmlns:p14="http://schemas.microsoft.com/office/powerpoint/2010/main" val="1327093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304800" y="818636"/>
            <a:ext cx="8229600" cy="1066800"/>
          </a:xfrm>
        </p:spPr>
        <p:txBody>
          <a:bodyPr>
            <a:normAutofit fontScale="90000"/>
          </a:bodyPr>
          <a:lstStyle/>
          <a:p>
            <a:pPr eaLnBrk="1" fontAlgn="auto" hangingPunct="1">
              <a:spcAft>
                <a:spcPts val="0"/>
              </a:spcAft>
              <a:defRPr/>
            </a:pPr>
            <a:r>
              <a:rPr lang="en-US" dirty="0">
                <a:solidFill>
                  <a:srgbClr val="C00000"/>
                </a:solidFill>
              </a:rPr>
              <a:t>Financial Reporting in OnCorps</a:t>
            </a:r>
            <a:br>
              <a:rPr lang="en-US" dirty="0">
                <a:solidFill>
                  <a:schemeClr val="accent2">
                    <a:lumMod val="50000"/>
                  </a:schemeClr>
                </a:solidFill>
              </a:rPr>
            </a:br>
            <a:endParaRPr lang="en-US" sz="2200" dirty="0">
              <a:solidFill>
                <a:schemeClr val="accent2">
                  <a:lumMod val="50000"/>
                </a:schemeClr>
              </a:solidFill>
            </a:endParaRPr>
          </a:p>
        </p:txBody>
      </p:sp>
      <p:sp>
        <p:nvSpPr>
          <p:cNvPr id="3" name="Content Placeholder 2"/>
          <p:cNvSpPr>
            <a:spLocks noGrp="1"/>
          </p:cNvSpPr>
          <p:nvPr>
            <p:ph idx="4294967295"/>
          </p:nvPr>
        </p:nvSpPr>
        <p:spPr>
          <a:xfrm>
            <a:off x="431800" y="1993557"/>
            <a:ext cx="8458200" cy="4114800"/>
          </a:xfrm>
        </p:spPr>
        <p:txBody>
          <a:bodyPr rtlCol="0">
            <a:normAutofit fontScale="92500" lnSpcReduction="10000"/>
          </a:bodyPr>
          <a:lstStyle/>
          <a:p>
            <a:pPr marL="0" indent="0" eaLnBrk="1" fontAlgn="auto" hangingPunct="1">
              <a:spcAft>
                <a:spcPts val="0"/>
              </a:spcAft>
              <a:buNone/>
              <a:defRPr/>
            </a:pPr>
            <a:r>
              <a:rPr lang="en-US" sz="2800" u="sng" dirty="0">
                <a:solidFill>
                  <a:srgbClr val="C00000"/>
                </a:solidFill>
              </a:rPr>
              <a:t>Cost Reimbursement subgrantees </a:t>
            </a:r>
            <a:r>
              <a:rPr lang="en-US" sz="2800" dirty="0">
                <a:solidFill>
                  <a:schemeClr val="accent2">
                    <a:lumMod val="50000"/>
                  </a:schemeClr>
                </a:solidFill>
              </a:rPr>
              <a:t>(OSTC 6.2)</a:t>
            </a:r>
            <a:br>
              <a:rPr lang="en-US" sz="2800" dirty="0">
                <a:solidFill>
                  <a:schemeClr val="accent2">
                    <a:lumMod val="50000"/>
                  </a:schemeClr>
                </a:solidFill>
              </a:rPr>
            </a:br>
            <a:r>
              <a:rPr lang="en-US" sz="2800" dirty="0">
                <a:solidFill>
                  <a:schemeClr val="accent2">
                    <a:lumMod val="50000"/>
                  </a:schemeClr>
                </a:solidFill>
              </a:rPr>
              <a:t>Use </a:t>
            </a:r>
            <a:r>
              <a:rPr lang="en-US" sz="2800" u="sng" dirty="0">
                <a:solidFill>
                  <a:schemeClr val="accent2">
                    <a:lumMod val="50000"/>
                  </a:schemeClr>
                </a:solidFill>
              </a:rPr>
              <a:t>OnCorps</a:t>
            </a:r>
            <a:r>
              <a:rPr lang="en-US" sz="2800" dirty="0">
                <a:solidFill>
                  <a:schemeClr val="accent2">
                    <a:lumMod val="50000"/>
                  </a:schemeClr>
                </a:solidFill>
              </a:rPr>
              <a:t> online reporting system for all financial reporting, unless otherwise noted.</a:t>
            </a:r>
          </a:p>
          <a:p>
            <a:pPr marL="0" indent="0" eaLnBrk="1" fontAlgn="auto" hangingPunct="1">
              <a:spcAft>
                <a:spcPts val="0"/>
              </a:spcAft>
              <a:buNone/>
              <a:defRPr/>
            </a:pPr>
            <a:endParaRPr lang="en-US" sz="2800" dirty="0"/>
          </a:p>
          <a:p>
            <a:pPr marL="0" indent="0" eaLnBrk="1" fontAlgn="auto" hangingPunct="1">
              <a:spcAft>
                <a:spcPts val="0"/>
              </a:spcAft>
              <a:buNone/>
              <a:defRPr/>
            </a:pPr>
            <a:r>
              <a:rPr lang="en-US" sz="2800" u="sng" dirty="0">
                <a:solidFill>
                  <a:srgbClr val="C00000"/>
                </a:solidFill>
              </a:rPr>
              <a:t>Fixed Amount subgrantees – NA</a:t>
            </a:r>
            <a:r>
              <a:rPr lang="en-US" sz="2800" dirty="0">
                <a:solidFill>
                  <a:srgbClr val="C00000"/>
                </a:solidFill>
              </a:rPr>
              <a:t> </a:t>
            </a:r>
            <a:r>
              <a:rPr lang="en-US" sz="2800" dirty="0"/>
              <a:t>(OSTC 6.4.7)</a:t>
            </a:r>
          </a:p>
          <a:p>
            <a:pPr eaLnBrk="1" fontAlgn="auto" hangingPunct="1">
              <a:spcAft>
                <a:spcPts val="0"/>
              </a:spcAft>
              <a:defRPr/>
            </a:pPr>
            <a:r>
              <a:rPr lang="en-US" sz="2800" dirty="0"/>
              <a:t>Do not use OnCorps for financial reporting.</a:t>
            </a:r>
          </a:p>
          <a:p>
            <a:pPr eaLnBrk="1" fontAlgn="auto" hangingPunct="1">
              <a:spcAft>
                <a:spcPts val="0"/>
              </a:spcAft>
              <a:defRPr/>
            </a:pPr>
            <a:r>
              <a:rPr lang="en-US" sz="2800" dirty="0"/>
              <a:t>You are excluded from the reporting discussed on the next slides, including the Periodic Expense Report, Aggregate Financial Report, Unused Funds Estimate and reporting Other Federal Funds.</a:t>
            </a:r>
          </a:p>
        </p:txBody>
      </p:sp>
    </p:spTree>
    <p:extLst>
      <p:ext uri="{BB962C8B-B14F-4D97-AF65-F5344CB8AC3E}">
        <p14:creationId xmlns:p14="http://schemas.microsoft.com/office/powerpoint/2010/main" val="34111223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533400" y="946150"/>
            <a:ext cx="8229600" cy="1066800"/>
          </a:xfrm>
        </p:spPr>
        <p:txBody>
          <a:bodyPr>
            <a:normAutofit/>
          </a:bodyPr>
          <a:lstStyle/>
          <a:p>
            <a:pPr eaLnBrk="1" fontAlgn="auto" hangingPunct="1">
              <a:spcAft>
                <a:spcPts val="0"/>
              </a:spcAft>
              <a:defRPr/>
            </a:pPr>
            <a:r>
              <a:rPr lang="en-US" dirty="0">
                <a:solidFill>
                  <a:srgbClr val="C00000"/>
                </a:solidFill>
              </a:rPr>
              <a:t>OnCorps </a:t>
            </a:r>
            <a:r>
              <a:rPr lang="en-US" sz="2700" dirty="0">
                <a:solidFill>
                  <a:schemeClr val="accent2">
                    <a:lumMod val="50000"/>
                  </a:schemeClr>
                </a:solidFill>
              </a:rPr>
              <a:t>(OSTC 6.2)</a:t>
            </a:r>
          </a:p>
        </p:txBody>
      </p:sp>
      <p:sp>
        <p:nvSpPr>
          <p:cNvPr id="3" name="Content Placeholder 2"/>
          <p:cNvSpPr>
            <a:spLocks noGrp="1"/>
          </p:cNvSpPr>
          <p:nvPr>
            <p:ph idx="4294967295"/>
          </p:nvPr>
        </p:nvSpPr>
        <p:spPr>
          <a:xfrm>
            <a:off x="533400" y="2012950"/>
            <a:ext cx="8458200" cy="4114800"/>
          </a:xfrm>
        </p:spPr>
        <p:txBody>
          <a:bodyPr rtlCol="0">
            <a:normAutofit lnSpcReduction="10000"/>
          </a:bodyPr>
          <a:lstStyle/>
          <a:p>
            <a:pPr marL="0" indent="0" eaLnBrk="1" fontAlgn="auto" hangingPunct="1">
              <a:spcAft>
                <a:spcPts val="0"/>
              </a:spcAft>
              <a:buNone/>
              <a:defRPr/>
            </a:pPr>
            <a:r>
              <a:rPr lang="en-US" sz="2800" dirty="0"/>
              <a:t>Once your Program Officer gives you access, set Notifications to receive emails or home page notifications from OCSV when financial reports are approved or returned.</a:t>
            </a:r>
          </a:p>
          <a:p>
            <a:pPr marL="0" indent="0" eaLnBrk="1" fontAlgn="auto" hangingPunct="1">
              <a:spcAft>
                <a:spcPts val="0"/>
              </a:spcAft>
              <a:buNone/>
              <a:defRPr/>
            </a:pPr>
            <a:endParaRPr lang="en-US" sz="2800" dirty="0"/>
          </a:p>
          <a:p>
            <a:pPr marL="0" indent="0" eaLnBrk="1" fontAlgn="auto" hangingPunct="1">
              <a:spcAft>
                <a:spcPts val="0"/>
              </a:spcAft>
              <a:buNone/>
              <a:defRPr/>
            </a:pPr>
            <a:r>
              <a:rPr lang="en-US" sz="2800" dirty="0"/>
              <a:t>1) Login, then on the menu bar, go to</a:t>
            </a:r>
          </a:p>
          <a:p>
            <a:pPr marL="0" indent="0" eaLnBrk="1" fontAlgn="auto" hangingPunct="1">
              <a:spcAft>
                <a:spcPts val="0"/>
              </a:spcAft>
              <a:buNone/>
              <a:defRPr/>
            </a:pPr>
            <a:r>
              <a:rPr lang="en-US" sz="2800" dirty="0"/>
              <a:t>2) Tools</a:t>
            </a:r>
          </a:p>
          <a:p>
            <a:pPr marL="0" indent="0" eaLnBrk="1" fontAlgn="auto" hangingPunct="1">
              <a:spcAft>
                <a:spcPts val="0"/>
              </a:spcAft>
              <a:buNone/>
              <a:defRPr/>
            </a:pPr>
            <a:r>
              <a:rPr lang="en-US" sz="2800" dirty="0"/>
              <a:t>3) Administrative Tools</a:t>
            </a:r>
          </a:p>
          <a:p>
            <a:pPr marL="0" indent="0" eaLnBrk="1" fontAlgn="auto" hangingPunct="1">
              <a:spcAft>
                <a:spcPts val="0"/>
              </a:spcAft>
              <a:buNone/>
              <a:defRPr/>
            </a:pPr>
            <a:r>
              <a:rPr lang="en-US" sz="2800" dirty="0"/>
              <a:t>4) Email Notifications On/Off</a:t>
            </a:r>
          </a:p>
        </p:txBody>
      </p:sp>
    </p:spTree>
    <p:extLst>
      <p:ext uri="{BB962C8B-B14F-4D97-AF65-F5344CB8AC3E}">
        <p14:creationId xmlns:p14="http://schemas.microsoft.com/office/powerpoint/2010/main" val="1029041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133600"/>
            <a:ext cx="8229600" cy="1066800"/>
          </a:xfrm>
        </p:spPr>
        <p:txBody>
          <a:bodyPr>
            <a:normAutofit fontScale="90000"/>
          </a:bodyPr>
          <a:lstStyle/>
          <a:p>
            <a:r>
              <a:rPr lang="en-US" dirty="0">
                <a:solidFill>
                  <a:srgbClr val="00B050"/>
                </a:solidFill>
              </a:rPr>
              <a:t>What you need to know</a:t>
            </a:r>
            <a:br>
              <a:rPr lang="en-US" dirty="0">
                <a:solidFill>
                  <a:srgbClr val="00B050"/>
                </a:solidFill>
              </a:rPr>
            </a:br>
            <a:r>
              <a:rPr lang="en-US" dirty="0">
                <a:solidFill>
                  <a:srgbClr val="00B050"/>
                </a:solidFill>
              </a:rPr>
              <a:t>to meet the fiscal/grants management requirements of an Ohio AmeriCorps grant award</a:t>
            </a:r>
          </a:p>
        </p:txBody>
      </p:sp>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extBox 4"/>
          <p:cNvSpPr txBox="1"/>
          <p:nvPr/>
        </p:nvSpPr>
        <p:spPr>
          <a:xfrm>
            <a:off x="685800" y="5486400"/>
            <a:ext cx="7772400" cy="369332"/>
          </a:xfrm>
          <a:prstGeom prst="rect">
            <a:avLst/>
          </a:prstGeom>
          <a:noFill/>
        </p:spPr>
        <p:txBody>
          <a:bodyPr wrap="square" rtlCol="0">
            <a:spAutoFit/>
          </a:bodyPr>
          <a:lstStyle/>
          <a:p>
            <a:r>
              <a:rPr lang="en-US" dirty="0">
                <a:cs typeface="Arial" charset="0"/>
              </a:rPr>
              <a:t>see </a:t>
            </a:r>
            <a:r>
              <a:rPr lang="en-US" dirty="0">
                <a:cs typeface="Arial" charset="0"/>
                <a:hlinkClick r:id="rId2"/>
              </a:rPr>
              <a:t>CNCS </a:t>
            </a:r>
            <a:r>
              <a:rPr lang="en-US" dirty="0">
                <a:hlinkClick r:id="rId2"/>
              </a:rPr>
              <a:t>Financial and Grants Management 101 Basics</a:t>
            </a:r>
            <a:r>
              <a:rPr lang="en-US" dirty="0"/>
              <a:t> </a:t>
            </a:r>
          </a:p>
        </p:txBody>
      </p:sp>
    </p:spTree>
    <p:extLst>
      <p:ext uri="{BB962C8B-B14F-4D97-AF65-F5344CB8AC3E}">
        <p14:creationId xmlns:p14="http://schemas.microsoft.com/office/powerpoint/2010/main" val="1917007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914400" y="2370438"/>
            <a:ext cx="7543800" cy="3886200"/>
          </a:xfrm>
        </p:spPr>
        <p:txBody>
          <a:bodyPr>
            <a:normAutofit/>
          </a:bodyPr>
          <a:lstStyle/>
          <a:p>
            <a:pPr marL="0" indent="0" algn="l">
              <a:buNone/>
            </a:pPr>
            <a:r>
              <a:rPr lang="en-US" dirty="0">
                <a:solidFill>
                  <a:srgbClr val="00B050"/>
                </a:solidFill>
              </a:rPr>
              <a:t>Once you are set up in OnCorps and have your Notifications set: </a:t>
            </a:r>
          </a:p>
          <a:p>
            <a:pPr marL="0" indent="0" algn="l">
              <a:buNone/>
            </a:pPr>
            <a:br>
              <a:rPr lang="en-US" dirty="0"/>
            </a:br>
            <a:r>
              <a:rPr lang="en-US" sz="3000" dirty="0">
                <a:solidFill>
                  <a:schemeClr val="tx1"/>
                </a:solidFill>
              </a:rPr>
              <a:t>1) Submit Approved eGrants Budget in OnCorps within 15 days of receiving the NOGA (OSTC-6.3) </a:t>
            </a:r>
          </a:p>
        </p:txBody>
      </p:sp>
      <p:sp>
        <p:nvSpPr>
          <p:cNvPr id="5" name="Title 4"/>
          <p:cNvSpPr>
            <a:spLocks noGrp="1"/>
          </p:cNvSpPr>
          <p:nvPr>
            <p:ph type="title" idx="4294967295"/>
          </p:nvPr>
        </p:nvSpPr>
        <p:spPr>
          <a:xfrm>
            <a:off x="431800" y="1235676"/>
            <a:ext cx="8229600" cy="1066800"/>
          </a:xfrm>
        </p:spPr>
        <p:txBody>
          <a:bodyPr>
            <a:normAutofit/>
          </a:bodyPr>
          <a:lstStyle/>
          <a:p>
            <a:r>
              <a:rPr lang="en-US" sz="3600" dirty="0"/>
              <a:t>OnCorps (OSTC 6.3)</a:t>
            </a:r>
          </a:p>
        </p:txBody>
      </p:sp>
    </p:spTree>
    <p:extLst>
      <p:ext uri="{BB962C8B-B14F-4D97-AF65-F5344CB8AC3E}">
        <p14:creationId xmlns:p14="http://schemas.microsoft.com/office/powerpoint/2010/main" val="4264459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262731" y="533400"/>
            <a:ext cx="8229600" cy="1066800"/>
          </a:xfrm>
        </p:spPr>
        <p:txBody>
          <a:bodyPr>
            <a:normAutofit/>
          </a:bodyPr>
          <a:lstStyle/>
          <a:p>
            <a:pPr eaLnBrk="1" fontAlgn="auto" hangingPunct="1">
              <a:spcAft>
                <a:spcPts val="0"/>
              </a:spcAft>
              <a:defRPr/>
            </a:pPr>
            <a:r>
              <a:rPr lang="en-US" sz="3600" dirty="0">
                <a:solidFill>
                  <a:srgbClr val="C00000"/>
                </a:solidFill>
              </a:rPr>
              <a:t>OnCorps</a:t>
            </a:r>
            <a:r>
              <a:rPr lang="en-US" dirty="0">
                <a:solidFill>
                  <a:schemeClr val="accent2">
                    <a:lumMod val="50000"/>
                  </a:schemeClr>
                </a:solidFill>
              </a:rPr>
              <a:t> </a:t>
            </a:r>
            <a:r>
              <a:rPr lang="en-US" sz="2700" dirty="0">
                <a:solidFill>
                  <a:schemeClr val="accent2">
                    <a:lumMod val="50000"/>
                  </a:schemeClr>
                </a:solidFill>
              </a:rPr>
              <a:t>(OSTC 6.4)</a:t>
            </a:r>
          </a:p>
        </p:txBody>
      </p:sp>
      <p:sp>
        <p:nvSpPr>
          <p:cNvPr id="3" name="Content Placeholder 2"/>
          <p:cNvSpPr>
            <a:spLocks noGrp="1"/>
          </p:cNvSpPr>
          <p:nvPr>
            <p:ph idx="4294967295"/>
          </p:nvPr>
        </p:nvSpPr>
        <p:spPr>
          <a:xfrm>
            <a:off x="651669" y="1676400"/>
            <a:ext cx="7840662" cy="4114800"/>
          </a:xfrm>
        </p:spPr>
        <p:txBody>
          <a:bodyPr rtlCol="0">
            <a:normAutofit fontScale="70000" lnSpcReduction="20000"/>
          </a:bodyPr>
          <a:lstStyle/>
          <a:p>
            <a:pPr marL="130175" indent="0" defTabSz="850900">
              <a:buNone/>
              <a:tabLst>
                <a:tab pos="850900" algn="l"/>
              </a:tabLst>
              <a:defRPr/>
            </a:pPr>
            <a:br>
              <a:rPr lang="en-US" sz="2800" dirty="0"/>
            </a:br>
            <a:r>
              <a:rPr lang="en-US" sz="4300" dirty="0"/>
              <a:t>2) Submit Periodic Expense Reports (aka PER) in OnCorps </a:t>
            </a:r>
          </a:p>
          <a:p>
            <a:pPr marL="130175" indent="0" defTabSz="850900">
              <a:buNone/>
              <a:tabLst>
                <a:tab pos="850900" algn="l"/>
              </a:tabLst>
              <a:defRPr/>
            </a:pPr>
            <a:endParaRPr lang="en-US" sz="4300" dirty="0"/>
          </a:p>
          <a:p>
            <a:pPr marL="130175" indent="0" defTabSz="850900">
              <a:buNone/>
              <a:tabLst>
                <a:tab pos="850900" algn="l"/>
              </a:tabLst>
              <a:defRPr/>
            </a:pPr>
            <a:r>
              <a:rPr lang="en-US" sz="2800" dirty="0"/>
              <a:t>Basic “rule” for all Reports: </a:t>
            </a:r>
          </a:p>
          <a:p>
            <a:pPr marL="130175" indent="0" defTabSz="850900" fontAlgn="auto">
              <a:spcAft>
                <a:spcPts val="0"/>
              </a:spcAft>
              <a:buNone/>
              <a:tabLst>
                <a:tab pos="850900" algn="l"/>
              </a:tabLst>
              <a:defRPr/>
            </a:pPr>
            <a:endParaRPr lang="en-US" sz="2800" dirty="0">
              <a:solidFill>
                <a:srgbClr val="000000"/>
              </a:solidFill>
              <a:cs typeface="Arial" charset="0"/>
            </a:endParaRPr>
          </a:p>
          <a:p>
            <a:pPr marL="130175" indent="0" defTabSz="850900" fontAlgn="auto">
              <a:spcAft>
                <a:spcPts val="0"/>
              </a:spcAft>
              <a:buNone/>
              <a:tabLst>
                <a:tab pos="850900" algn="l"/>
              </a:tabLst>
              <a:defRPr/>
            </a:pPr>
            <a:r>
              <a:rPr lang="en-US" sz="2800" u="sng" dirty="0">
                <a:solidFill>
                  <a:srgbClr val="000000"/>
                </a:solidFill>
                <a:cs typeface="Arial" charset="0"/>
              </a:rPr>
              <a:t>Submit in OnCorps </a:t>
            </a:r>
            <a:r>
              <a:rPr lang="en-US" sz="2800" dirty="0">
                <a:solidFill>
                  <a:srgbClr val="000000"/>
                </a:solidFill>
                <a:cs typeface="Arial" charset="0"/>
              </a:rPr>
              <a:t>(unless otherwise noted), </a:t>
            </a:r>
            <a:r>
              <a:rPr lang="en-US" sz="2800" u="sng" dirty="0">
                <a:solidFill>
                  <a:srgbClr val="000000"/>
                </a:solidFill>
                <a:cs typeface="Arial" charset="0"/>
              </a:rPr>
              <a:t>on-time,</a:t>
            </a:r>
            <a:r>
              <a:rPr lang="en-US" sz="2800" dirty="0">
                <a:solidFill>
                  <a:srgbClr val="000000"/>
                </a:solidFill>
                <a:cs typeface="Arial" charset="0"/>
              </a:rPr>
              <a:t> </a:t>
            </a:r>
            <a:r>
              <a:rPr lang="en-US" sz="2800" u="sng" dirty="0">
                <a:solidFill>
                  <a:srgbClr val="000000"/>
                </a:solidFill>
                <a:cs typeface="Arial" charset="0"/>
              </a:rPr>
              <a:t>without errors</a:t>
            </a:r>
            <a:r>
              <a:rPr lang="en-US" sz="2800" dirty="0">
                <a:solidFill>
                  <a:srgbClr val="000000"/>
                </a:solidFill>
                <a:cs typeface="Arial" charset="0"/>
              </a:rPr>
              <a:t>.</a:t>
            </a:r>
            <a:endParaRPr lang="en-US" sz="2800" u="sng" dirty="0">
              <a:solidFill>
                <a:srgbClr val="000000"/>
              </a:solidFill>
              <a:cs typeface="Arial" charset="0"/>
            </a:endParaRPr>
          </a:p>
          <a:p>
            <a:pPr marL="130175" indent="0" defTabSz="850900" fontAlgn="auto">
              <a:spcAft>
                <a:spcPts val="0"/>
              </a:spcAft>
              <a:buNone/>
              <a:tabLst>
                <a:tab pos="850900" algn="l"/>
              </a:tabLst>
              <a:defRPr/>
            </a:pPr>
            <a:r>
              <a:rPr lang="en-US" sz="2800" dirty="0">
                <a:solidFill>
                  <a:srgbClr val="000000"/>
                </a:solidFill>
                <a:cs typeface="Arial" charset="0"/>
              </a:rPr>
              <a:t>   </a:t>
            </a:r>
          </a:p>
          <a:p>
            <a:pPr marL="130175" lvl="1" indent="0" defTabSz="850900">
              <a:buNone/>
              <a:tabLst>
                <a:tab pos="850900" algn="l"/>
              </a:tabLst>
              <a:defRPr/>
            </a:pPr>
            <a:r>
              <a:rPr lang="en-US" sz="2800" dirty="0">
                <a:solidFill>
                  <a:srgbClr val="FF0000"/>
                </a:solidFill>
                <a:cs typeface="Arial" charset="0"/>
              </a:rPr>
              <a:t>*Late reports are recorded for consideration in grant renewal process*</a:t>
            </a:r>
            <a:br>
              <a:rPr lang="en-US" sz="2800" dirty="0">
                <a:solidFill>
                  <a:srgbClr val="FF0000"/>
                </a:solidFill>
                <a:cs typeface="Arial" charset="0"/>
              </a:rPr>
            </a:br>
            <a:r>
              <a:rPr lang="en-US" sz="2800" dirty="0">
                <a:solidFill>
                  <a:srgbClr val="FF0000"/>
                </a:solidFill>
                <a:cs typeface="Arial" charset="0"/>
              </a:rPr>
              <a:t>*Failure to report may result in suspension of funding (OSTC-6.8)*</a:t>
            </a:r>
          </a:p>
          <a:p>
            <a:pPr marL="130175" lvl="1" indent="0" defTabSz="850900">
              <a:buNone/>
              <a:tabLst>
                <a:tab pos="850900" algn="l"/>
              </a:tabLst>
              <a:defRPr/>
            </a:pPr>
            <a:endParaRPr lang="en-US" sz="2600" dirty="0">
              <a:solidFill>
                <a:srgbClr val="000000"/>
              </a:solidFill>
              <a:latin typeface="+mj-lt"/>
              <a:cs typeface="Arial" charset="0"/>
            </a:endParaRPr>
          </a:p>
          <a:p>
            <a:pPr marL="130175" lvl="1" indent="0" defTabSz="850900">
              <a:buNone/>
              <a:tabLst>
                <a:tab pos="850900" algn="l"/>
              </a:tabLst>
              <a:defRPr/>
            </a:pPr>
            <a:r>
              <a:rPr lang="en-US" sz="2900" dirty="0">
                <a:cs typeface="Arial" charset="0"/>
              </a:rPr>
              <a:t>PER Extension Requests must be submitted two business days in advance of due date </a:t>
            </a:r>
            <a:r>
              <a:rPr lang="en-US" sz="2900" b="1" dirty="0">
                <a:cs typeface="Arial" charset="0"/>
              </a:rPr>
              <a:t>(email to Fiscal Officer)</a:t>
            </a:r>
            <a:r>
              <a:rPr lang="en-US" sz="2900" dirty="0">
                <a:cs typeface="Arial" charset="0"/>
              </a:rPr>
              <a:t> (OSTC-6.7)</a:t>
            </a:r>
          </a:p>
          <a:p>
            <a:pPr marL="130175" indent="0" defTabSz="850900" fontAlgn="auto">
              <a:spcAft>
                <a:spcPts val="0"/>
              </a:spcAft>
              <a:buNone/>
              <a:tabLst>
                <a:tab pos="850900" algn="l"/>
              </a:tabLst>
              <a:defRPr/>
            </a:pPr>
            <a:endParaRPr lang="en-US" sz="2800" dirty="0">
              <a:solidFill>
                <a:srgbClr val="000000"/>
              </a:solidFill>
              <a:cs typeface="Arial" charset="0"/>
            </a:endParaRPr>
          </a:p>
        </p:txBody>
      </p:sp>
    </p:spTree>
    <p:extLst>
      <p:ext uri="{BB962C8B-B14F-4D97-AF65-F5344CB8AC3E}">
        <p14:creationId xmlns:p14="http://schemas.microsoft.com/office/powerpoint/2010/main" val="15797605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381000" y="838200"/>
            <a:ext cx="8229600" cy="1066800"/>
          </a:xfrm>
        </p:spPr>
        <p:txBody>
          <a:bodyPr>
            <a:normAutofit fontScale="90000"/>
          </a:bodyPr>
          <a:lstStyle/>
          <a:p>
            <a:pPr eaLnBrk="1" fontAlgn="auto" hangingPunct="1">
              <a:spcAft>
                <a:spcPts val="0"/>
              </a:spcAft>
              <a:defRPr/>
            </a:pPr>
            <a:r>
              <a:rPr lang="en-US" dirty="0">
                <a:solidFill>
                  <a:schemeClr val="accent2">
                    <a:lumMod val="50000"/>
                  </a:schemeClr>
                </a:solidFill>
                <a:cs typeface="Arial" charset="0"/>
              </a:rPr>
              <a:t>Periodic Expense Report (PER)</a:t>
            </a:r>
            <a:br>
              <a:rPr lang="en-US" dirty="0">
                <a:solidFill>
                  <a:schemeClr val="accent2">
                    <a:lumMod val="50000"/>
                  </a:schemeClr>
                </a:solidFill>
              </a:rPr>
            </a:br>
            <a:endParaRPr lang="en-US" dirty="0">
              <a:solidFill>
                <a:schemeClr val="accent2">
                  <a:lumMod val="50000"/>
                </a:schemeClr>
              </a:solidFill>
            </a:endParaRPr>
          </a:p>
        </p:txBody>
      </p:sp>
      <p:sp>
        <p:nvSpPr>
          <p:cNvPr id="3" name="Content Placeholder 2"/>
          <p:cNvSpPr>
            <a:spLocks noGrp="1"/>
          </p:cNvSpPr>
          <p:nvPr>
            <p:ph idx="4294967295"/>
          </p:nvPr>
        </p:nvSpPr>
        <p:spPr>
          <a:xfrm>
            <a:off x="65903" y="1447800"/>
            <a:ext cx="8610600" cy="4953000"/>
          </a:xfrm>
        </p:spPr>
        <p:txBody>
          <a:bodyPr rtlCol="0">
            <a:noAutofit/>
          </a:bodyPr>
          <a:lstStyle/>
          <a:p>
            <a:pPr marL="425450" lvl="1" defTabSz="850900">
              <a:buFont typeface="Wingdings 3" pitchFamily="18" charset="2"/>
              <a:buChar char=""/>
              <a:tabLst>
                <a:tab pos="425450" algn="l"/>
              </a:tabLst>
              <a:defRPr/>
            </a:pPr>
            <a:r>
              <a:rPr lang="en-US" sz="2000" dirty="0">
                <a:cs typeface="Arial" charset="0"/>
              </a:rPr>
              <a:t>Required Quarterly (OSTC-6.4) (see AmeriCorps Reporting Periods &amp; Due Dates), but may be submitted once a month, if requesting funds </a:t>
            </a:r>
            <a:r>
              <a:rPr lang="en-US" sz="1900" dirty="0">
                <a:cs typeface="Arial" charset="0"/>
              </a:rPr>
              <a:t>(OSTC-6.4.2)</a:t>
            </a:r>
          </a:p>
          <a:p>
            <a:pPr marL="425450" lvl="1" defTabSz="850900" fontAlgn="auto">
              <a:spcAft>
                <a:spcPts val="0"/>
              </a:spcAft>
              <a:buFont typeface="Wingdings 3" pitchFamily="18" charset="2"/>
              <a:buChar char=""/>
              <a:tabLst>
                <a:tab pos="425450" algn="l"/>
              </a:tabLst>
              <a:defRPr/>
            </a:pPr>
            <a:r>
              <a:rPr lang="en-US" sz="2000" dirty="0">
                <a:cs typeface="Arial" charset="0"/>
              </a:rPr>
              <a:t>Show federal and match expenditures according to budget category, by line item</a:t>
            </a:r>
          </a:p>
          <a:p>
            <a:pPr marL="425450" lvl="1" defTabSz="850900" fontAlgn="auto">
              <a:spcAft>
                <a:spcPts val="0"/>
              </a:spcAft>
              <a:buFont typeface="Wingdings 3" pitchFamily="18" charset="2"/>
              <a:buChar char=""/>
              <a:tabLst>
                <a:tab pos="425450" algn="l"/>
              </a:tabLst>
              <a:defRPr/>
            </a:pPr>
            <a:r>
              <a:rPr lang="en-US" sz="2000" dirty="0">
                <a:cs typeface="Arial" charset="0"/>
              </a:rPr>
              <a:t>Show match percentage being met on subgrantee spending, including match on OCSV administrative share</a:t>
            </a:r>
          </a:p>
          <a:p>
            <a:pPr marL="425450" lvl="1" defTabSz="850900">
              <a:buFont typeface="Wingdings 3" pitchFamily="18" charset="2"/>
              <a:buChar char=""/>
              <a:tabLst>
                <a:tab pos="425450" algn="l"/>
              </a:tabLst>
              <a:defRPr/>
            </a:pPr>
            <a:r>
              <a:rPr lang="en-US" sz="2000" dirty="0">
                <a:cs typeface="Arial" charset="0"/>
              </a:rPr>
              <a:t>PER is used to show 100% of grant spending and used as grant payment process</a:t>
            </a:r>
          </a:p>
          <a:p>
            <a:pPr marL="139700" lvl="1" indent="0" defTabSz="850900">
              <a:buNone/>
              <a:tabLst>
                <a:tab pos="425450" algn="l"/>
              </a:tabLst>
              <a:defRPr/>
            </a:pPr>
            <a:br>
              <a:rPr lang="en-US" sz="1800" b="1" dirty="0">
                <a:latin typeface="+mj-lt"/>
                <a:cs typeface="Arial" charset="0"/>
              </a:rPr>
            </a:br>
            <a:r>
              <a:rPr lang="en-US" sz="1800" b="1" dirty="0">
                <a:latin typeface="+mj-lt"/>
                <a:cs typeface="Arial" charset="0"/>
              </a:rPr>
              <a:t>Notes</a:t>
            </a:r>
          </a:p>
          <a:p>
            <a:pPr marL="457200" lvl="1" indent="-317500" defTabSz="850900">
              <a:buFont typeface="Wingdings" panose="05000000000000000000" pitchFamily="2" charset="2"/>
              <a:buChar char="ü"/>
              <a:tabLst>
                <a:tab pos="425450" algn="l"/>
              </a:tabLst>
              <a:defRPr/>
            </a:pPr>
            <a:r>
              <a:rPr lang="en-US" sz="1600" dirty="0">
                <a:latin typeface="+mj-lt"/>
                <a:cs typeface="Arial" charset="0"/>
              </a:rPr>
              <a:t>Submit one (1) PER at the due date </a:t>
            </a:r>
            <a:r>
              <a:rPr lang="en-US" sz="1600" b="1" dirty="0">
                <a:latin typeface="+mj-lt"/>
                <a:cs typeface="Arial" charset="0"/>
              </a:rPr>
              <a:t>- </a:t>
            </a:r>
            <a:r>
              <a:rPr lang="en-US" sz="1600" dirty="0">
                <a:latin typeface="+mj-lt"/>
              </a:rPr>
              <a:t>do not submit prior month PERs on the date the required PER is due.  This delays the approval process of the required reports for the entire portfolio. </a:t>
            </a:r>
          </a:p>
          <a:p>
            <a:pPr marL="457200" lvl="1" indent="-317500" defTabSz="850900" fontAlgn="auto">
              <a:spcAft>
                <a:spcPts val="0"/>
              </a:spcAft>
              <a:buFont typeface="Wingdings" panose="05000000000000000000" pitchFamily="2" charset="2"/>
              <a:buChar char="ü"/>
              <a:tabLst>
                <a:tab pos="457200" algn="l"/>
              </a:tabLst>
              <a:defRPr/>
            </a:pPr>
            <a:r>
              <a:rPr lang="en-US" sz="1600" dirty="0">
                <a:latin typeface="+mj-lt"/>
                <a:cs typeface="Arial" charset="0"/>
              </a:rPr>
              <a:t>When selecting the reporting period, select the end date of the reporting period, not the month in which the report is submitted.</a:t>
            </a:r>
          </a:p>
          <a:p>
            <a:pPr marL="457200" lvl="1" indent="-317500" defTabSz="850900" fontAlgn="auto">
              <a:spcAft>
                <a:spcPts val="0"/>
              </a:spcAft>
              <a:buFont typeface="Wingdings" panose="05000000000000000000" pitchFamily="2" charset="2"/>
              <a:buChar char="ü"/>
              <a:tabLst>
                <a:tab pos="425450" algn="l"/>
              </a:tabLst>
              <a:defRPr/>
            </a:pPr>
            <a:r>
              <a:rPr lang="en-US" sz="1600" dirty="0">
                <a:latin typeface="+mj-lt"/>
                <a:cs typeface="Arial" charset="0"/>
              </a:rPr>
              <a:t>Include OCSV admin (2%) – (OSTC 6.4.3)</a:t>
            </a:r>
          </a:p>
          <a:p>
            <a:pPr marL="457200" lvl="1" indent="-317500" defTabSz="850900" fontAlgn="auto">
              <a:spcAft>
                <a:spcPts val="0"/>
              </a:spcAft>
              <a:buFont typeface="Wingdings" panose="05000000000000000000" pitchFamily="2" charset="2"/>
              <a:buChar char="ü"/>
              <a:tabLst>
                <a:tab pos="425450" algn="l"/>
              </a:tabLst>
              <a:defRPr/>
            </a:pPr>
            <a:endParaRPr lang="en-US" sz="1600" dirty="0">
              <a:latin typeface="+mj-lt"/>
            </a:endParaRPr>
          </a:p>
        </p:txBody>
      </p:sp>
    </p:spTree>
    <p:extLst>
      <p:ext uri="{BB962C8B-B14F-4D97-AF65-F5344CB8AC3E}">
        <p14:creationId xmlns:p14="http://schemas.microsoft.com/office/powerpoint/2010/main" val="590147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533400" y="810911"/>
            <a:ext cx="8229600" cy="1066800"/>
          </a:xfrm>
        </p:spPr>
        <p:txBody>
          <a:bodyPr>
            <a:noAutofit/>
          </a:bodyPr>
          <a:lstStyle/>
          <a:p>
            <a:pPr>
              <a:defRPr/>
            </a:pPr>
            <a:br>
              <a:rPr lang="en-US" sz="2000" dirty="0">
                <a:solidFill>
                  <a:schemeClr val="accent2">
                    <a:lumMod val="50000"/>
                  </a:schemeClr>
                </a:solidFill>
              </a:rPr>
            </a:br>
            <a:r>
              <a:rPr lang="en-US" sz="2400" dirty="0"/>
              <a:t>Financial Reporting Periods &amp; Due Dates</a:t>
            </a:r>
            <a:br>
              <a:rPr lang="en-US" sz="2400" dirty="0"/>
            </a:br>
            <a:r>
              <a:rPr lang="en-US" sz="2400" dirty="0">
                <a:solidFill>
                  <a:schemeClr val="accent2">
                    <a:lumMod val="50000"/>
                  </a:schemeClr>
                </a:solidFill>
              </a:rPr>
              <a:t>Periodic Expense Report (PER) </a:t>
            </a:r>
            <a:br>
              <a:rPr lang="en-US" sz="2400" dirty="0">
                <a:solidFill>
                  <a:schemeClr val="accent2">
                    <a:lumMod val="50000"/>
                  </a:schemeClr>
                </a:solidFill>
              </a:rPr>
            </a:br>
            <a:r>
              <a:rPr lang="en-US" sz="2400" dirty="0">
                <a:solidFill>
                  <a:schemeClr val="accent2">
                    <a:lumMod val="50000"/>
                  </a:schemeClr>
                </a:solidFill>
              </a:rPr>
              <a:t>Grant Year: 2020-2021</a:t>
            </a:r>
            <a:br>
              <a:rPr lang="en-US" sz="2800" dirty="0">
                <a:solidFill>
                  <a:schemeClr val="accent2">
                    <a:lumMod val="50000"/>
                  </a:schemeClr>
                </a:solidFill>
              </a:rPr>
            </a:br>
            <a:endParaRPr lang="en-US" sz="2800" dirty="0">
              <a:solidFill>
                <a:schemeClr val="accent2">
                  <a:lumMod val="50000"/>
                </a:schemeClr>
              </a:solidFill>
            </a:endParaRP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837116412"/>
              </p:ext>
            </p:extLst>
          </p:nvPr>
        </p:nvGraphicFramePr>
        <p:xfrm>
          <a:off x="1447800" y="1912207"/>
          <a:ext cx="5919230" cy="4343401"/>
        </p:xfrm>
        <a:graphic>
          <a:graphicData uri="http://schemas.openxmlformats.org/drawingml/2006/table">
            <a:tbl>
              <a:tblPr firstRow="1" bandRow="1">
                <a:tableStyleId>{5C22544A-7EE6-4342-B048-85BDC9FD1C3A}</a:tableStyleId>
              </a:tblPr>
              <a:tblGrid>
                <a:gridCol w="2993959">
                  <a:extLst>
                    <a:ext uri="{9D8B030D-6E8A-4147-A177-3AD203B41FA5}">
                      <a16:colId xmlns:a16="http://schemas.microsoft.com/office/drawing/2014/main" val="20000"/>
                    </a:ext>
                  </a:extLst>
                </a:gridCol>
                <a:gridCol w="2925271">
                  <a:extLst>
                    <a:ext uri="{9D8B030D-6E8A-4147-A177-3AD203B41FA5}">
                      <a16:colId xmlns:a16="http://schemas.microsoft.com/office/drawing/2014/main" val="20001"/>
                    </a:ext>
                  </a:extLst>
                </a:gridCol>
              </a:tblGrid>
              <a:tr h="401967">
                <a:tc>
                  <a:txBody>
                    <a:bodyPr/>
                    <a:lstStyle/>
                    <a:p>
                      <a:pPr algn="ctr"/>
                      <a:r>
                        <a:rPr lang="en-US" sz="1800" dirty="0">
                          <a:solidFill>
                            <a:schemeClr val="tx1"/>
                          </a:solidFill>
                        </a:rPr>
                        <a:t>Reporting Period</a:t>
                      </a:r>
                    </a:p>
                  </a:txBody>
                  <a:tcPr marT="45724" marB="45724">
                    <a:solidFill>
                      <a:schemeClr val="bg1">
                        <a:lumMod val="85000"/>
                      </a:schemeClr>
                    </a:solidFill>
                  </a:tcPr>
                </a:tc>
                <a:tc>
                  <a:txBody>
                    <a:bodyPr/>
                    <a:lstStyle/>
                    <a:p>
                      <a:pPr algn="ctr"/>
                      <a:r>
                        <a:rPr lang="en-US" sz="1800" dirty="0">
                          <a:solidFill>
                            <a:schemeClr val="tx1"/>
                          </a:solidFill>
                        </a:rPr>
                        <a:t>Due Date</a:t>
                      </a:r>
                    </a:p>
                  </a:txBody>
                  <a:tcPr marT="45724" marB="45724">
                    <a:solidFill>
                      <a:schemeClr val="bg1">
                        <a:lumMod val="85000"/>
                      </a:schemeClr>
                    </a:solidFill>
                  </a:tcPr>
                </a:tc>
                <a:extLst>
                  <a:ext uri="{0D108BD9-81ED-4DB2-BD59-A6C34878D82A}">
                    <a16:rowId xmlns:a16="http://schemas.microsoft.com/office/drawing/2014/main" val="10000"/>
                  </a:ext>
                </a:extLst>
              </a:tr>
              <a:tr h="575840">
                <a:tc>
                  <a:txBody>
                    <a:bodyPr/>
                    <a:lstStyle/>
                    <a:p>
                      <a:pPr algn="ctr"/>
                      <a:r>
                        <a:rPr lang="en-US" sz="1800" dirty="0">
                          <a:solidFill>
                            <a:schemeClr val="tx1"/>
                          </a:solidFill>
                        </a:rPr>
                        <a:t>Grant Start – 9/30/20</a:t>
                      </a:r>
                    </a:p>
                  </a:txBody>
                  <a:tcPr marT="45724" marB="45724"/>
                </a:tc>
                <a:tc>
                  <a:txBody>
                    <a:bodyPr/>
                    <a:lstStyle/>
                    <a:p>
                      <a:pPr algn="ctr"/>
                      <a:r>
                        <a:rPr lang="en-US" sz="1800" dirty="0">
                          <a:solidFill>
                            <a:schemeClr val="tx1"/>
                          </a:solidFill>
                        </a:rPr>
                        <a:t>10/15/2020</a:t>
                      </a:r>
                    </a:p>
                  </a:txBody>
                  <a:tcPr marT="45724" marB="45724"/>
                </a:tc>
                <a:extLst>
                  <a:ext uri="{0D108BD9-81ED-4DB2-BD59-A6C34878D82A}">
                    <a16:rowId xmlns:a16="http://schemas.microsoft.com/office/drawing/2014/main" val="10001"/>
                  </a:ext>
                </a:extLst>
              </a:tr>
              <a:tr h="575883">
                <a:tc>
                  <a:txBody>
                    <a:bodyPr/>
                    <a:lstStyle/>
                    <a:p>
                      <a:pPr algn="ctr"/>
                      <a:r>
                        <a:rPr lang="en-US" sz="1800" dirty="0">
                          <a:solidFill>
                            <a:schemeClr val="tx1"/>
                          </a:solidFill>
                        </a:rPr>
                        <a:t>10/1/2020 – 12/31/2020</a:t>
                      </a:r>
                    </a:p>
                  </a:txBody>
                  <a:tcPr marT="45724" marB="45724"/>
                </a:tc>
                <a:tc>
                  <a:txBody>
                    <a:bodyPr/>
                    <a:lstStyle/>
                    <a:p>
                      <a:pPr algn="ctr"/>
                      <a:r>
                        <a:rPr lang="en-US" sz="1800" dirty="0">
                          <a:solidFill>
                            <a:schemeClr val="tx1"/>
                          </a:solidFill>
                        </a:rPr>
                        <a:t>1/15/2021</a:t>
                      </a:r>
                    </a:p>
                  </a:txBody>
                  <a:tcPr marT="45724" marB="45724"/>
                </a:tc>
                <a:extLst>
                  <a:ext uri="{0D108BD9-81ED-4DB2-BD59-A6C34878D82A}">
                    <a16:rowId xmlns:a16="http://schemas.microsoft.com/office/drawing/2014/main" val="10002"/>
                  </a:ext>
                </a:extLst>
              </a:tr>
              <a:tr h="575883">
                <a:tc>
                  <a:txBody>
                    <a:bodyPr/>
                    <a:lstStyle/>
                    <a:p>
                      <a:pPr algn="ctr"/>
                      <a:r>
                        <a:rPr lang="en-US" sz="1800" dirty="0">
                          <a:solidFill>
                            <a:schemeClr val="tx1"/>
                          </a:solidFill>
                        </a:rPr>
                        <a:t>1/1/2021</a:t>
                      </a:r>
                      <a:r>
                        <a:rPr lang="en-US" sz="1800" baseline="0" dirty="0">
                          <a:solidFill>
                            <a:schemeClr val="tx1"/>
                          </a:solidFill>
                        </a:rPr>
                        <a:t> – 3/31/2021</a:t>
                      </a:r>
                      <a:endParaRPr lang="en-US" sz="1800" dirty="0">
                        <a:solidFill>
                          <a:schemeClr val="tx1"/>
                        </a:solidFill>
                      </a:endParaRPr>
                    </a:p>
                  </a:txBody>
                  <a:tcPr marT="45724" marB="45724"/>
                </a:tc>
                <a:tc>
                  <a:txBody>
                    <a:bodyPr/>
                    <a:lstStyle/>
                    <a:p>
                      <a:pPr algn="ctr"/>
                      <a:r>
                        <a:rPr lang="en-US" sz="1800" dirty="0">
                          <a:solidFill>
                            <a:schemeClr val="tx1"/>
                          </a:solidFill>
                        </a:rPr>
                        <a:t>4/15/2021</a:t>
                      </a:r>
                    </a:p>
                  </a:txBody>
                  <a:tcPr marT="45724" marB="45724"/>
                </a:tc>
                <a:extLst>
                  <a:ext uri="{0D108BD9-81ED-4DB2-BD59-A6C34878D82A}">
                    <a16:rowId xmlns:a16="http://schemas.microsoft.com/office/drawing/2014/main" val="10003"/>
                  </a:ext>
                </a:extLst>
              </a:tr>
              <a:tr h="466625">
                <a:tc>
                  <a:txBody>
                    <a:bodyPr/>
                    <a:lstStyle/>
                    <a:p>
                      <a:pPr algn="ctr"/>
                      <a:r>
                        <a:rPr lang="en-US" sz="1800" dirty="0">
                          <a:solidFill>
                            <a:schemeClr val="tx1"/>
                          </a:solidFill>
                        </a:rPr>
                        <a:t>4/1/2021 – 6/30/2021</a:t>
                      </a:r>
                    </a:p>
                  </a:txBody>
                  <a:tcPr marT="45724" marB="45724"/>
                </a:tc>
                <a:tc>
                  <a:txBody>
                    <a:bodyPr/>
                    <a:lstStyle/>
                    <a:p>
                      <a:pPr algn="ctr"/>
                      <a:r>
                        <a:rPr lang="en-US" sz="1800" dirty="0">
                          <a:solidFill>
                            <a:schemeClr val="tx1"/>
                          </a:solidFill>
                        </a:rPr>
                        <a:t>7/15/2021</a:t>
                      </a:r>
                    </a:p>
                  </a:txBody>
                  <a:tcPr marT="45724" marB="45724"/>
                </a:tc>
                <a:extLst>
                  <a:ext uri="{0D108BD9-81ED-4DB2-BD59-A6C34878D82A}">
                    <a16:rowId xmlns:a16="http://schemas.microsoft.com/office/drawing/2014/main" val="10004"/>
                  </a:ext>
                </a:extLst>
              </a:tr>
              <a:tr h="573654">
                <a:tc>
                  <a:txBody>
                    <a:bodyPr/>
                    <a:lstStyle/>
                    <a:p>
                      <a:pPr algn="ctr"/>
                      <a:r>
                        <a:rPr lang="en-US" sz="1800" dirty="0">
                          <a:solidFill>
                            <a:schemeClr val="tx1"/>
                          </a:solidFill>
                        </a:rPr>
                        <a:t>7/1/2021 – 9/30/2021</a:t>
                      </a:r>
                    </a:p>
                  </a:txBody>
                  <a:tcPr marT="45724" marB="45724"/>
                </a:tc>
                <a:tc>
                  <a:txBody>
                    <a:bodyPr/>
                    <a:lstStyle/>
                    <a:p>
                      <a:pPr algn="ctr"/>
                      <a:r>
                        <a:rPr lang="en-US" sz="1800" dirty="0">
                          <a:solidFill>
                            <a:schemeClr val="tx1"/>
                          </a:solidFill>
                        </a:rPr>
                        <a:t>10/15/2021</a:t>
                      </a:r>
                    </a:p>
                  </a:txBody>
                  <a:tcPr marT="45724" marB="45724"/>
                </a:tc>
                <a:extLst>
                  <a:ext uri="{0D108BD9-81ED-4DB2-BD59-A6C34878D82A}">
                    <a16:rowId xmlns:a16="http://schemas.microsoft.com/office/drawing/2014/main" val="10005"/>
                  </a:ext>
                </a:extLst>
              </a:tr>
              <a:tr h="117354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u="sng" dirty="0">
                          <a:solidFill>
                            <a:schemeClr val="tx1"/>
                          </a:solidFill>
                        </a:rPr>
                        <a:t>Reports Outside OnCorps</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Use of Other Federal Funds</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Unused Funds Estimate</a:t>
                      </a:r>
                    </a:p>
                  </a:txBody>
                  <a:tcPr marT="45724" marB="4572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u="sng" dirty="0">
                          <a:solidFill>
                            <a:schemeClr val="tx1"/>
                          </a:solidFill>
                        </a:rPr>
                        <a:t>NA-Fixed Amount Grants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October 2020 (OSTC-6.4.5)</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Jan. &amp; Apr. 2021 (OSTC-6.4.4)</a:t>
                      </a:r>
                    </a:p>
                  </a:txBody>
                  <a:tcPr marT="45724" marB="4572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814464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609600" y="723900"/>
            <a:ext cx="8229600" cy="1066800"/>
          </a:xfrm>
        </p:spPr>
        <p:txBody>
          <a:bodyPr>
            <a:normAutofit/>
          </a:bodyPr>
          <a:lstStyle/>
          <a:p>
            <a:r>
              <a:rPr lang="en-US" dirty="0"/>
              <a:t>Budget Changes (OSTC 5.4)</a:t>
            </a:r>
          </a:p>
        </p:txBody>
      </p:sp>
      <p:sp>
        <p:nvSpPr>
          <p:cNvPr id="3" name="Content Placeholder 2"/>
          <p:cNvSpPr>
            <a:spLocks noGrp="1"/>
          </p:cNvSpPr>
          <p:nvPr>
            <p:ph idx="4294967295"/>
          </p:nvPr>
        </p:nvSpPr>
        <p:spPr>
          <a:xfrm>
            <a:off x="304800" y="1828800"/>
            <a:ext cx="8229600" cy="4419600"/>
          </a:xfrm>
        </p:spPr>
        <p:txBody>
          <a:bodyPr>
            <a:normAutofit fontScale="92500"/>
          </a:bodyPr>
          <a:lstStyle/>
          <a:p>
            <a:r>
              <a:rPr lang="en-US" sz="2200" dirty="0"/>
              <a:t>Discuss any budget changes with your program officer </a:t>
            </a:r>
          </a:p>
          <a:p>
            <a:r>
              <a:rPr lang="en-US" sz="2200" dirty="0"/>
              <a:t>Submit Budget Modification Request (in OnCorps) for changes exceeding 10% of total budget (federal and match shares)</a:t>
            </a:r>
          </a:p>
          <a:p>
            <a:r>
              <a:rPr lang="en-US" sz="2200" dirty="0"/>
              <a:t>Changes under 10% of total budget does not require budget modification; approved budget lines may be over/under spent as necessary (see T&amp;C and Uniform Guidance)</a:t>
            </a:r>
          </a:p>
          <a:p>
            <a:pPr marL="0" indent="0">
              <a:buNone/>
            </a:pPr>
            <a:r>
              <a:rPr lang="en-US" sz="2200" b="1" dirty="0"/>
              <a:t>EXCEPTIONS</a:t>
            </a:r>
            <a:r>
              <a:rPr lang="en-US" sz="2200" dirty="0"/>
              <a:t>: </a:t>
            </a:r>
          </a:p>
          <a:p>
            <a:r>
              <a:rPr lang="en-US" sz="2200" dirty="0"/>
              <a:t>Expenditures requiring specific prior written approval per </a:t>
            </a:r>
            <a:r>
              <a:rPr lang="en-US" sz="2200" dirty="0">
                <a:hlinkClick r:id="rId2"/>
              </a:rPr>
              <a:t>2 CFR 200.407</a:t>
            </a:r>
            <a:r>
              <a:rPr lang="en-US" sz="2200" dirty="0"/>
              <a:t>.</a:t>
            </a:r>
          </a:p>
          <a:p>
            <a:r>
              <a:rPr lang="en-US" sz="2200" dirty="0"/>
              <a:t>If adding costs to a budget line or category that had $0 in the Approved Budget, a budget modification is required regardless of the amount.  This applies to formula and competitive-funded programs. In addition, for competitive funded programs, changes must be approved by CNCS via grant amendment.</a:t>
            </a:r>
          </a:p>
        </p:txBody>
      </p:sp>
    </p:spTree>
    <p:extLst>
      <p:ext uri="{BB962C8B-B14F-4D97-AF65-F5344CB8AC3E}">
        <p14:creationId xmlns:p14="http://schemas.microsoft.com/office/powerpoint/2010/main" val="1603202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4" name="Rectangle 3"/>
          <p:cNvSpPr/>
          <p:nvPr/>
        </p:nvSpPr>
        <p:spPr>
          <a:xfrm>
            <a:off x="838200" y="2362200"/>
            <a:ext cx="7495193" cy="646331"/>
          </a:xfrm>
          <a:prstGeom prst="rect">
            <a:avLst/>
          </a:prstGeom>
        </p:spPr>
        <p:txBody>
          <a:bodyPr wrap="none">
            <a:spAutoFit/>
          </a:bodyPr>
          <a:lstStyle/>
          <a:p>
            <a:r>
              <a:rPr lang="en-US" sz="3600" dirty="0">
                <a:solidFill>
                  <a:srgbClr val="00B050"/>
                </a:solidFill>
              </a:rPr>
              <a:t>How to Request Funds from the Grant</a:t>
            </a:r>
          </a:p>
        </p:txBody>
      </p:sp>
    </p:spTree>
    <p:extLst>
      <p:ext uri="{BB962C8B-B14F-4D97-AF65-F5344CB8AC3E}">
        <p14:creationId xmlns:p14="http://schemas.microsoft.com/office/powerpoint/2010/main" val="31715550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dirty="0">
                <a:solidFill>
                  <a:prstClr val="black">
                    <a:tint val="75000"/>
                  </a:prstClr>
                </a:solidFill>
              </a:rPr>
              <a:t>www.serveohio.org</a:t>
            </a: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825758" y="1371600"/>
            <a:ext cx="7716837" cy="4953000"/>
          </a:xfrm>
        </p:spPr>
        <p:txBody>
          <a:bodyPr>
            <a:normAutofit fontScale="25000" lnSpcReduction="20000"/>
          </a:bodyPr>
          <a:lstStyle/>
          <a:p>
            <a:pPr marL="0" indent="0" algn="l">
              <a:buNone/>
            </a:pPr>
            <a:r>
              <a:rPr lang="en-US" sz="9600" u="sng" dirty="0">
                <a:solidFill>
                  <a:schemeClr val="tx1"/>
                </a:solidFill>
              </a:rPr>
              <a:t>Fixed Amount subgrantees </a:t>
            </a:r>
            <a:r>
              <a:rPr lang="en-US" sz="9600" dirty="0">
                <a:solidFill>
                  <a:schemeClr val="tx1"/>
                </a:solidFill>
              </a:rPr>
              <a:t>(OSTC-5.8.1)</a:t>
            </a:r>
          </a:p>
          <a:p>
            <a:r>
              <a:rPr lang="en-US" sz="8000" dirty="0"/>
              <a:t>Submit the </a:t>
            </a:r>
            <a:r>
              <a:rPr lang="en-US" sz="8000" dirty="0">
                <a:hlinkClick r:id="rId3"/>
              </a:rPr>
              <a:t>Request for Funds-Fixed Amount (RFF-FA) form</a:t>
            </a:r>
            <a:r>
              <a:rPr lang="en-US" sz="8000" dirty="0"/>
              <a:t>; and</a:t>
            </a:r>
          </a:p>
          <a:p>
            <a:r>
              <a:rPr lang="en-US" sz="8000" dirty="0"/>
              <a:t>eGrants Drawdown Calculations and Amounts Report. </a:t>
            </a:r>
            <a:r>
              <a:rPr lang="en-US" sz="8000" dirty="0">
                <a:hlinkClick r:id="rId4"/>
              </a:rPr>
              <a:t>See User Guide</a:t>
            </a:r>
            <a:endParaRPr lang="en-US" sz="8000" dirty="0"/>
          </a:p>
          <a:p>
            <a:r>
              <a:rPr lang="en-US" sz="8000" dirty="0"/>
              <a:t>Submit request via email (signed and scanned) to my attention @ </a:t>
            </a:r>
            <a:r>
              <a:rPr lang="en-US" sz="8000" u="sng" dirty="0">
                <a:solidFill>
                  <a:srgbClr val="0000FF"/>
                </a:solidFill>
              </a:rPr>
              <a:t>carol.davis</a:t>
            </a:r>
            <a:r>
              <a:rPr lang="en-US" sz="8000" dirty="0">
                <a:hlinkClick r:id="rId5"/>
              </a:rPr>
              <a:t>@serveohio.gov</a:t>
            </a:r>
            <a:r>
              <a:rPr lang="en-US" sz="8000" dirty="0"/>
              <a:t> </a:t>
            </a:r>
          </a:p>
          <a:p>
            <a:pPr marL="0" indent="0" algn="l">
              <a:buNone/>
            </a:pPr>
            <a:endParaRPr lang="en-US" sz="8000" dirty="0">
              <a:solidFill>
                <a:schemeClr val="tx1"/>
              </a:solidFill>
            </a:endParaRPr>
          </a:p>
          <a:p>
            <a:pPr marL="0" indent="0" algn="l">
              <a:buNone/>
            </a:pPr>
            <a:r>
              <a:rPr lang="en-US" sz="9600" u="sng" dirty="0">
                <a:solidFill>
                  <a:schemeClr val="tx1"/>
                </a:solidFill>
              </a:rPr>
              <a:t>Cost Reimbursement subgrantees </a:t>
            </a:r>
            <a:r>
              <a:rPr lang="en-US" sz="9600" dirty="0">
                <a:solidFill>
                  <a:schemeClr val="tx1"/>
                </a:solidFill>
              </a:rPr>
              <a:t>(OSTC-5.8.2)</a:t>
            </a:r>
          </a:p>
          <a:p>
            <a:pPr marL="0" indent="0" algn="l">
              <a:buNone/>
            </a:pPr>
            <a:r>
              <a:rPr lang="en-US" sz="8000" dirty="0">
                <a:solidFill>
                  <a:schemeClr val="tx1"/>
                </a:solidFill>
              </a:rPr>
              <a:t>Submit payment requests in OnCorps, using the </a:t>
            </a:r>
            <a:r>
              <a:rPr lang="en-US" sz="8000" dirty="0"/>
              <a:t>Periodic Expense Report </a:t>
            </a:r>
            <a:r>
              <a:rPr lang="en-US" sz="8000" dirty="0">
                <a:solidFill>
                  <a:schemeClr val="tx1"/>
                </a:solidFill>
              </a:rPr>
              <a:t>(</a:t>
            </a:r>
            <a:r>
              <a:rPr lang="en-US" sz="8000" dirty="0"/>
              <a:t>PER</a:t>
            </a:r>
            <a:r>
              <a:rPr lang="en-US" sz="8000" dirty="0">
                <a:solidFill>
                  <a:schemeClr val="tx1"/>
                </a:solidFill>
              </a:rPr>
              <a:t>) – Payment Calculator box located in the Periodic Expense Report.</a:t>
            </a:r>
            <a:r>
              <a:rPr lang="en-US" sz="8000" b="1" dirty="0">
                <a:solidFill>
                  <a:schemeClr val="tx1"/>
                </a:solidFill>
              </a:rPr>
              <a:t> </a:t>
            </a:r>
          </a:p>
          <a:p>
            <a:pPr marL="0" indent="0" algn="l">
              <a:buNone/>
            </a:pPr>
            <a:endParaRPr lang="en-US" sz="8000" b="1" dirty="0">
              <a:solidFill>
                <a:schemeClr val="tx1"/>
              </a:solidFill>
            </a:endParaRPr>
          </a:p>
          <a:p>
            <a:pPr marL="457200" indent="-457200" algn="l">
              <a:buFont typeface="Arial" panose="020B0604020202020204" pitchFamily="34" charset="0"/>
              <a:buChar char="•"/>
            </a:pPr>
            <a:r>
              <a:rPr lang="en-US" sz="8000" dirty="0">
                <a:solidFill>
                  <a:schemeClr val="tx1"/>
                </a:solidFill>
              </a:rPr>
              <a:t>No advanced payment request are allowed except for initial start up costs only (OSTC 5.8.2) and must be reconciled in accordance with </a:t>
            </a:r>
            <a:r>
              <a:rPr lang="en-US" sz="8000" dirty="0">
                <a:solidFill>
                  <a:schemeClr val="tx1"/>
                </a:solidFill>
                <a:hlinkClick r:id="rId6"/>
              </a:rPr>
              <a:t>2 CFR 200.305</a:t>
            </a:r>
            <a:endParaRPr lang="en-US" sz="8000" dirty="0">
              <a:solidFill>
                <a:schemeClr val="tx1"/>
              </a:solidFill>
            </a:endParaRPr>
          </a:p>
          <a:p>
            <a:pPr marL="457200" indent="-457200" algn="l">
              <a:buFont typeface="Arial" panose="020B0604020202020204" pitchFamily="34" charset="0"/>
              <a:buChar char="•"/>
            </a:pPr>
            <a:r>
              <a:rPr lang="en-US" sz="8000" dirty="0"/>
              <a:t>P</a:t>
            </a:r>
            <a:r>
              <a:rPr lang="en-US" sz="8000" dirty="0">
                <a:solidFill>
                  <a:schemeClr val="tx1"/>
                </a:solidFill>
              </a:rPr>
              <a:t>ayment will be made with each PER submission</a:t>
            </a:r>
          </a:p>
          <a:p>
            <a:pPr marL="0" indent="0" algn="l">
              <a:buNone/>
            </a:pPr>
            <a:br>
              <a:rPr lang="en-US" sz="7200" i="1" dirty="0">
                <a:solidFill>
                  <a:schemeClr val="tx1"/>
                </a:solidFill>
              </a:rPr>
            </a:br>
            <a:r>
              <a:rPr lang="en-US" sz="6400" i="1" dirty="0">
                <a:solidFill>
                  <a:schemeClr val="tx1"/>
                </a:solidFill>
              </a:rPr>
              <a:t>Note: PERs and </a:t>
            </a:r>
            <a:r>
              <a:rPr lang="en-US" sz="6400" b="1" i="1" dirty="0">
                <a:solidFill>
                  <a:schemeClr val="tx1"/>
                </a:solidFill>
              </a:rPr>
              <a:t>payment requests are required quarterly for all subgrantees</a:t>
            </a:r>
            <a:r>
              <a:rPr lang="en-US" sz="6400" i="1" dirty="0">
                <a:solidFill>
                  <a:schemeClr val="tx1"/>
                </a:solidFill>
              </a:rPr>
              <a:t>, but may be submitted monthly (once every 30 days)</a:t>
            </a:r>
          </a:p>
        </p:txBody>
      </p:sp>
      <p:sp>
        <p:nvSpPr>
          <p:cNvPr id="5" name="Title 4"/>
          <p:cNvSpPr>
            <a:spLocks noGrp="1"/>
          </p:cNvSpPr>
          <p:nvPr>
            <p:ph type="title" idx="4294967295"/>
          </p:nvPr>
        </p:nvSpPr>
        <p:spPr>
          <a:xfrm>
            <a:off x="486032" y="609600"/>
            <a:ext cx="8229600" cy="1066800"/>
          </a:xfrm>
        </p:spPr>
        <p:txBody>
          <a:bodyPr>
            <a:noAutofit/>
          </a:bodyPr>
          <a:lstStyle/>
          <a:p>
            <a:r>
              <a:rPr lang="en-US" sz="2800" dirty="0"/>
              <a:t>Requesting Grant Funds	</a:t>
            </a:r>
          </a:p>
        </p:txBody>
      </p:sp>
      <p:sp>
        <p:nvSpPr>
          <p:cNvPr id="6" name="TextBox 6">
            <a:extLst>
              <a:ext uri="{FF2B5EF4-FFF2-40B4-BE49-F238E27FC236}">
                <a16:creationId xmlns:a16="http://schemas.microsoft.com/office/drawing/2014/main" id="{7E224220-1528-443A-9455-836E6ACB36DF}"/>
              </a:ext>
            </a:extLst>
          </p:cNvPr>
          <p:cNvSpPr txBox="1">
            <a:spLocks noChangeArrowheads="1"/>
          </p:cNvSpPr>
          <p:nvPr/>
        </p:nvSpPr>
        <p:spPr bwMode="auto">
          <a:xfrm>
            <a:off x="543718" y="6117595"/>
            <a:ext cx="80565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100" b="1" dirty="0">
                <a:solidFill>
                  <a:srgbClr val="000000"/>
                </a:solidFill>
                <a:latin typeface="Tahoma" pitchFamily="34" charset="0"/>
                <a:cs typeface="Tahoma" pitchFamily="34" charset="0"/>
              </a:rPr>
              <a:t>*The entire process, from receipt of sub-grantee request to issuance of EFT generally takes 30 days.</a:t>
            </a:r>
            <a:endParaRPr lang="en-US" sz="1100" dirty="0">
              <a:solidFill>
                <a:srgbClr val="000000"/>
              </a:solidFill>
            </a:endParaRPr>
          </a:p>
        </p:txBody>
      </p:sp>
    </p:spTree>
    <p:extLst>
      <p:ext uri="{BB962C8B-B14F-4D97-AF65-F5344CB8AC3E}">
        <p14:creationId xmlns:p14="http://schemas.microsoft.com/office/powerpoint/2010/main" val="2177208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Subtitle 1"/>
          <p:cNvSpPr>
            <a:spLocks noGrp="1"/>
          </p:cNvSpPr>
          <p:nvPr>
            <p:ph type="subTitle" idx="4294967295"/>
          </p:nvPr>
        </p:nvSpPr>
        <p:spPr>
          <a:xfrm>
            <a:off x="762000" y="1828800"/>
            <a:ext cx="7696200" cy="3657600"/>
          </a:xfrm>
        </p:spPr>
        <p:txBody>
          <a:bodyPr>
            <a:noAutofit/>
          </a:bodyPr>
          <a:lstStyle/>
          <a:p>
            <a:pPr marL="0" indent="0">
              <a:buNone/>
            </a:pPr>
            <a:r>
              <a:rPr lang="en-US" sz="1800" b="1" dirty="0">
                <a:solidFill>
                  <a:srgbClr val="FF0000"/>
                </a:solidFill>
              </a:rPr>
              <a:t>Members only receive a stipend while they are serving.</a:t>
            </a:r>
          </a:p>
          <a:p>
            <a:pPr indent="-212725" defTabSz="850900">
              <a:tabLst>
                <a:tab pos="425450" algn="l"/>
              </a:tabLst>
            </a:pPr>
            <a:endParaRPr lang="en-US" sz="1800" b="1" dirty="0">
              <a:solidFill>
                <a:prstClr val="black"/>
              </a:solidFill>
              <a:latin typeface="Arial" charset="0"/>
              <a:cs typeface="Arial" charset="0"/>
            </a:endParaRPr>
          </a:p>
          <a:p>
            <a:pPr indent="-212725" algn="l" defTabSz="850900">
              <a:buFont typeface="Wingdings" pitchFamily="2" charset="2"/>
              <a:buChar char="Ø"/>
              <a:tabLst>
                <a:tab pos="425450" algn="l"/>
              </a:tabLst>
            </a:pPr>
            <a:r>
              <a:rPr lang="en-US" sz="1800" dirty="0">
                <a:solidFill>
                  <a:prstClr val="black"/>
                </a:solidFill>
                <a:latin typeface="Arial" charset="0"/>
                <a:cs typeface="Arial" charset="0"/>
              </a:rPr>
              <a:t>A living </a:t>
            </a:r>
            <a:r>
              <a:rPr lang="en-US" sz="1800" dirty="0">
                <a:solidFill>
                  <a:srgbClr val="000000"/>
                </a:solidFill>
                <a:latin typeface="Arial" charset="0"/>
                <a:cs typeface="Arial" charset="0"/>
              </a:rPr>
              <a:t>allowance is not a wage</a:t>
            </a:r>
          </a:p>
          <a:p>
            <a:pPr indent="-212725" algn="l" defTabSz="850900">
              <a:buFont typeface="Wingdings" pitchFamily="2" charset="2"/>
              <a:buChar char="Ø"/>
              <a:tabLst>
                <a:tab pos="425450" algn="l"/>
              </a:tabLst>
            </a:pPr>
            <a:r>
              <a:rPr lang="en-US" sz="1800" dirty="0">
                <a:solidFill>
                  <a:srgbClr val="000000"/>
                </a:solidFill>
                <a:latin typeface="Arial" charset="0"/>
                <a:cs typeface="Arial" charset="0"/>
              </a:rPr>
              <a:t>Not paid on an hourly basis</a:t>
            </a:r>
          </a:p>
          <a:p>
            <a:pPr indent="-212725" algn="l" defTabSz="850900">
              <a:buFont typeface="Wingdings" pitchFamily="2" charset="2"/>
              <a:buChar char="Ø"/>
              <a:tabLst>
                <a:tab pos="425450" algn="l"/>
              </a:tabLst>
            </a:pPr>
            <a:r>
              <a:rPr lang="en-US" sz="1800" dirty="0">
                <a:solidFill>
                  <a:srgbClr val="000000"/>
                </a:solidFill>
                <a:latin typeface="Arial" charset="0"/>
                <a:cs typeface="Arial" charset="0"/>
              </a:rPr>
              <a:t>Paid in regular increments, such as weekly, bi-weekly, monthly</a:t>
            </a:r>
          </a:p>
          <a:p>
            <a:pPr indent="-212725" algn="l" defTabSz="850900">
              <a:buFont typeface="Wingdings" pitchFamily="2" charset="2"/>
              <a:buChar char="Ø"/>
              <a:tabLst>
                <a:tab pos="425450" algn="l"/>
              </a:tabLst>
            </a:pPr>
            <a:r>
              <a:rPr lang="en-US" sz="1800" dirty="0">
                <a:solidFill>
                  <a:srgbClr val="000000"/>
                </a:solidFill>
                <a:latin typeface="Arial" charset="0"/>
                <a:cs typeface="Arial" charset="0"/>
              </a:rPr>
              <a:t>Payments should not fluctuate based on the member start date or the number of hours served in a particular time period</a:t>
            </a:r>
          </a:p>
          <a:p>
            <a:pPr indent="-212725" algn="l" defTabSz="850900">
              <a:buFont typeface="Wingdings" pitchFamily="2" charset="2"/>
              <a:buChar char="Ø"/>
              <a:tabLst>
                <a:tab pos="425450" algn="l"/>
              </a:tabLst>
            </a:pPr>
            <a:r>
              <a:rPr lang="en-US" sz="1800" dirty="0">
                <a:solidFill>
                  <a:srgbClr val="000000"/>
                </a:solidFill>
                <a:latin typeface="Arial" charset="0"/>
                <a:cs typeface="Arial" charset="0"/>
              </a:rPr>
              <a:t>Payments can </a:t>
            </a:r>
            <a:r>
              <a:rPr lang="en-US" sz="1800" u="sng" dirty="0">
                <a:solidFill>
                  <a:srgbClr val="000000"/>
                </a:solidFill>
                <a:latin typeface="Arial" charset="0"/>
                <a:cs typeface="Arial" charset="0"/>
              </a:rPr>
              <a:t>only</a:t>
            </a:r>
            <a:r>
              <a:rPr lang="en-US" sz="1800" dirty="0">
                <a:solidFill>
                  <a:srgbClr val="000000"/>
                </a:solidFill>
                <a:latin typeface="Arial" charset="0"/>
                <a:cs typeface="Arial" charset="0"/>
              </a:rPr>
              <a:t> be held if member is suspended</a:t>
            </a:r>
          </a:p>
          <a:p>
            <a:pPr indent="-212725" algn="l" defTabSz="850900">
              <a:buFont typeface="Wingdings" pitchFamily="2" charset="2"/>
              <a:buChar char="Ø"/>
              <a:tabLst>
                <a:tab pos="425450" algn="l"/>
              </a:tabLst>
            </a:pPr>
            <a:r>
              <a:rPr lang="en-US" sz="1800" b="1" dirty="0">
                <a:solidFill>
                  <a:srgbClr val="000000"/>
                </a:solidFill>
                <a:latin typeface="Arial" charset="0"/>
                <a:cs typeface="Arial" charset="0"/>
              </a:rPr>
              <a:t>Payments must cease when a member ends a term of service.   </a:t>
            </a:r>
          </a:p>
          <a:p>
            <a:endParaRPr lang="en-US" sz="1800" dirty="0"/>
          </a:p>
        </p:txBody>
      </p:sp>
      <p:sp>
        <p:nvSpPr>
          <p:cNvPr id="5" name="Title 4"/>
          <p:cNvSpPr>
            <a:spLocks noGrp="1"/>
          </p:cNvSpPr>
          <p:nvPr>
            <p:ph type="title" idx="4294967295"/>
          </p:nvPr>
        </p:nvSpPr>
        <p:spPr>
          <a:xfrm>
            <a:off x="421503" y="838200"/>
            <a:ext cx="8229600" cy="1066800"/>
          </a:xfrm>
        </p:spPr>
        <p:txBody>
          <a:bodyPr>
            <a:normAutofit/>
          </a:bodyPr>
          <a:lstStyle/>
          <a:p>
            <a:r>
              <a:rPr lang="en-US" sz="3200" dirty="0"/>
              <a:t>Member Stipend Guidance</a:t>
            </a:r>
          </a:p>
        </p:txBody>
      </p:sp>
    </p:spTree>
    <p:extLst>
      <p:ext uri="{BB962C8B-B14F-4D97-AF65-F5344CB8AC3E}">
        <p14:creationId xmlns:p14="http://schemas.microsoft.com/office/powerpoint/2010/main" val="2968393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itle 4"/>
          <p:cNvSpPr>
            <a:spLocks noGrp="1"/>
          </p:cNvSpPr>
          <p:nvPr>
            <p:ph type="title" idx="4294967295"/>
          </p:nvPr>
        </p:nvSpPr>
        <p:spPr>
          <a:xfrm>
            <a:off x="381000" y="919549"/>
            <a:ext cx="8229600" cy="1066800"/>
          </a:xfrm>
        </p:spPr>
        <p:txBody>
          <a:bodyPr>
            <a:noAutofit/>
          </a:bodyPr>
          <a:lstStyle/>
          <a:p>
            <a:br>
              <a:rPr lang="en-US" sz="3000" dirty="0">
                <a:solidFill>
                  <a:srgbClr val="FF0000"/>
                </a:solidFill>
              </a:rPr>
            </a:br>
            <a:r>
              <a:rPr lang="en-US" sz="3000" dirty="0">
                <a:solidFill>
                  <a:srgbClr val="C00000"/>
                </a:solidFill>
              </a:rPr>
              <a:t>Member Living Allowance Example</a:t>
            </a:r>
            <a:br>
              <a:rPr lang="en-US" sz="2800" b="1" dirty="0">
                <a:solidFill>
                  <a:srgbClr val="000000"/>
                </a:solidFill>
                <a:latin typeface="Arial" charset="0"/>
                <a:cs typeface="Arial" charset="0"/>
              </a:rPr>
            </a:br>
            <a:r>
              <a:rPr lang="en-US" sz="2800" b="1" dirty="0">
                <a:solidFill>
                  <a:srgbClr val="000000"/>
                </a:solidFill>
                <a:latin typeface="Arial" charset="0"/>
                <a:cs typeface="Arial" charset="0"/>
              </a:rPr>
              <a:t> </a:t>
            </a:r>
            <a:r>
              <a:rPr lang="en-US" sz="2000" b="1" dirty="0">
                <a:solidFill>
                  <a:srgbClr val="000000"/>
                </a:solidFill>
                <a:latin typeface="Arial" charset="0"/>
                <a:cs typeface="Arial" charset="0"/>
              </a:rPr>
              <a:t>(see CNCS AmeriCorps T&amp;C VIII.A.)</a:t>
            </a:r>
            <a:br>
              <a:rPr lang="en-US" sz="2800" b="1" dirty="0">
                <a:solidFill>
                  <a:srgbClr val="000000"/>
                </a:solidFill>
                <a:latin typeface="Arial" charset="0"/>
                <a:cs typeface="Arial" charset="0"/>
              </a:rPr>
            </a:br>
            <a:endParaRPr lang="en-US" sz="2800" dirty="0"/>
          </a:p>
        </p:txBody>
      </p:sp>
      <p:sp>
        <p:nvSpPr>
          <p:cNvPr id="2" name="Subtitle 1"/>
          <p:cNvSpPr>
            <a:spLocks noGrp="1"/>
          </p:cNvSpPr>
          <p:nvPr>
            <p:ph type="subTitle" idx="4294967295"/>
          </p:nvPr>
        </p:nvSpPr>
        <p:spPr>
          <a:xfrm>
            <a:off x="381000" y="2440974"/>
            <a:ext cx="7924800" cy="3429000"/>
          </a:xfrm>
        </p:spPr>
        <p:txBody>
          <a:bodyPr>
            <a:normAutofit fontScale="62500" lnSpcReduction="20000"/>
          </a:bodyPr>
          <a:lstStyle/>
          <a:p>
            <a:pPr algn="l">
              <a:lnSpc>
                <a:spcPct val="90000"/>
              </a:lnSpc>
            </a:pPr>
            <a:r>
              <a:rPr lang="en-US" sz="3600" dirty="0">
                <a:solidFill>
                  <a:srgbClr val="000000"/>
                </a:solidFill>
                <a:latin typeface="Arial" charset="0"/>
                <a:cs typeface="Arial" charset="0"/>
              </a:rPr>
              <a:t>No Lump sum Payments to members:</a:t>
            </a:r>
          </a:p>
          <a:p>
            <a:pPr algn="l">
              <a:lnSpc>
                <a:spcPct val="90000"/>
              </a:lnSpc>
            </a:pPr>
            <a:endParaRPr lang="en-US" sz="3600" dirty="0">
              <a:solidFill>
                <a:srgbClr val="000000"/>
              </a:solidFill>
              <a:latin typeface="Arial" charset="0"/>
              <a:cs typeface="Arial" charset="0"/>
            </a:endParaRPr>
          </a:p>
          <a:p>
            <a:pPr algn="l">
              <a:lnSpc>
                <a:spcPct val="90000"/>
              </a:lnSpc>
            </a:pPr>
            <a:r>
              <a:rPr lang="en-US" sz="3600" dirty="0">
                <a:solidFill>
                  <a:srgbClr val="000000"/>
                </a:solidFill>
                <a:latin typeface="Arial" charset="0"/>
                <a:cs typeface="Arial" charset="0"/>
              </a:rPr>
              <a:t>Member serves 1700 hours and ends their term of service before the agreed upon end date:  Program </a:t>
            </a:r>
            <a:r>
              <a:rPr lang="en-US" sz="3600" b="1" dirty="0">
                <a:solidFill>
                  <a:srgbClr val="000000"/>
                </a:solidFill>
                <a:latin typeface="Arial" charset="0"/>
                <a:cs typeface="Arial" charset="0"/>
              </a:rPr>
              <a:t>may not provide a “lump sum” </a:t>
            </a:r>
            <a:r>
              <a:rPr lang="en-US" sz="3600" dirty="0">
                <a:solidFill>
                  <a:srgbClr val="000000"/>
                </a:solidFill>
                <a:latin typeface="Arial" charset="0"/>
                <a:cs typeface="Arial" charset="0"/>
              </a:rPr>
              <a:t>payment to the member.  </a:t>
            </a:r>
          </a:p>
          <a:p>
            <a:pPr algn="l">
              <a:lnSpc>
                <a:spcPct val="90000"/>
              </a:lnSpc>
            </a:pPr>
            <a:endParaRPr lang="en-US" sz="3600" u="sng" dirty="0">
              <a:solidFill>
                <a:srgbClr val="000000"/>
              </a:solidFill>
              <a:latin typeface="Arial" charset="0"/>
              <a:cs typeface="Arial" charset="0"/>
            </a:endParaRPr>
          </a:p>
          <a:p>
            <a:pPr algn="l">
              <a:lnSpc>
                <a:spcPct val="90000"/>
              </a:lnSpc>
            </a:pPr>
            <a:r>
              <a:rPr lang="en-US" sz="3600" dirty="0">
                <a:solidFill>
                  <a:srgbClr val="000000"/>
                </a:solidFill>
                <a:latin typeface="Arial" charset="0"/>
                <a:cs typeface="Arial" charset="0"/>
              </a:rPr>
              <a:t>Member enrolls after the program’s start date: the program must provide regular living allowance payments from the member’s beginning date and </a:t>
            </a:r>
            <a:r>
              <a:rPr lang="en-US" sz="3600" b="1" dirty="0">
                <a:solidFill>
                  <a:srgbClr val="000000"/>
                </a:solidFill>
                <a:latin typeface="Arial" charset="0"/>
                <a:cs typeface="Arial" charset="0"/>
              </a:rPr>
              <a:t>may not recalculate to increase the member’s living allowance or provide a lump sum.  </a:t>
            </a:r>
            <a:endParaRPr lang="en-US" b="1" dirty="0">
              <a:latin typeface="Arial" charset="0"/>
              <a:cs typeface="Arial" charset="0"/>
            </a:endParaRPr>
          </a:p>
        </p:txBody>
      </p:sp>
    </p:spTree>
    <p:extLst>
      <p:ext uri="{BB962C8B-B14F-4D97-AF65-F5344CB8AC3E}">
        <p14:creationId xmlns:p14="http://schemas.microsoft.com/office/powerpoint/2010/main" val="23601879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4" name="Rectangle 3"/>
          <p:cNvSpPr/>
          <p:nvPr/>
        </p:nvSpPr>
        <p:spPr>
          <a:xfrm>
            <a:off x="304800" y="1447800"/>
            <a:ext cx="8706928" cy="4154984"/>
          </a:xfrm>
          <a:prstGeom prst="rect">
            <a:avLst/>
          </a:prstGeom>
        </p:spPr>
        <p:txBody>
          <a:bodyPr wrap="square">
            <a:spAutoFit/>
          </a:bodyPr>
          <a:lstStyle/>
          <a:p>
            <a:pPr indent="-212725" algn="ctr" defTabSz="850900">
              <a:tabLst>
                <a:tab pos="425450" algn="l"/>
              </a:tabLst>
            </a:pPr>
            <a:r>
              <a:rPr lang="en-US" sz="2800" b="1" dirty="0">
                <a:solidFill>
                  <a:prstClr val="black"/>
                </a:solidFill>
                <a:latin typeface="Arial" charset="0"/>
                <a:cs typeface="Arial" charset="0"/>
              </a:rPr>
              <a:t>Distribution of Member Stipend</a:t>
            </a:r>
            <a:r>
              <a:rPr lang="en-US" sz="2800" b="1" dirty="0">
                <a:latin typeface="Arial" charset="0"/>
                <a:cs typeface="Arial" charset="0"/>
              </a:rPr>
              <a:t> Computation</a:t>
            </a:r>
            <a:r>
              <a:rPr lang="en-US" sz="2000" b="1" dirty="0">
                <a:solidFill>
                  <a:srgbClr val="C00000"/>
                </a:solidFill>
                <a:latin typeface="Arial" charset="0"/>
                <a:cs typeface="Arial" charset="0"/>
              </a:rPr>
              <a:t> </a:t>
            </a:r>
            <a:br>
              <a:rPr lang="en-US" sz="2000" b="1" dirty="0">
                <a:solidFill>
                  <a:srgbClr val="000000"/>
                </a:solidFill>
                <a:latin typeface="Arial" charset="0"/>
                <a:cs typeface="Arial" charset="0"/>
              </a:rPr>
            </a:br>
            <a:endParaRPr lang="en-US" sz="2000" b="1" dirty="0">
              <a:solidFill>
                <a:srgbClr val="000000"/>
              </a:solidFill>
              <a:latin typeface="Arial" charset="0"/>
              <a:cs typeface="Arial" charset="0"/>
            </a:endParaRPr>
          </a:p>
          <a:p>
            <a:r>
              <a:rPr lang="en-US" sz="2400" dirty="0"/>
              <a:t>Subgrantee:</a:t>
            </a:r>
          </a:p>
          <a:p>
            <a:pPr marL="514350" indent="-514350">
              <a:buAutoNum type="arabicParenR"/>
            </a:pPr>
            <a:endParaRPr lang="en-US" sz="2400" dirty="0"/>
          </a:p>
          <a:p>
            <a:pPr marL="514350" indent="-514350">
              <a:buAutoNum type="arabicParenR"/>
            </a:pPr>
            <a:r>
              <a:rPr lang="en-US" sz="2400" dirty="0"/>
              <a:t>Determine the length of your program (e.g., 12 months)</a:t>
            </a:r>
          </a:p>
          <a:p>
            <a:pPr marL="514350" indent="-514350">
              <a:buAutoNum type="arabicParenR"/>
            </a:pPr>
            <a:r>
              <a:rPr lang="en-US" sz="2400" dirty="0"/>
              <a:t>Determine the number of stipend payments to distribute over length of program (e.g., 26)</a:t>
            </a:r>
          </a:p>
          <a:p>
            <a:pPr marL="514350" indent="-514350">
              <a:buAutoNum type="arabicParenR"/>
            </a:pPr>
            <a:r>
              <a:rPr lang="en-US" sz="2400" dirty="0"/>
              <a:t>Compute the stipend by dividing the total stipend amount by the number of payments</a:t>
            </a:r>
          </a:p>
          <a:p>
            <a:r>
              <a:rPr lang="en-US" sz="2400" dirty="0"/>
              <a:t>        </a:t>
            </a:r>
          </a:p>
          <a:p>
            <a:pPr defTabSz="850900">
              <a:tabLst>
                <a:tab pos="425450" algn="l"/>
              </a:tabLst>
            </a:pPr>
            <a:endParaRPr lang="en-US" sz="2400" b="1" dirty="0">
              <a:solidFill>
                <a:srgbClr val="000000"/>
              </a:solidFill>
              <a:latin typeface="Arial" charset="0"/>
              <a:cs typeface="Arial" charset="0"/>
            </a:endParaRPr>
          </a:p>
        </p:txBody>
      </p:sp>
    </p:spTree>
    <p:extLst>
      <p:ext uri="{BB962C8B-B14F-4D97-AF65-F5344CB8AC3E}">
        <p14:creationId xmlns:p14="http://schemas.microsoft.com/office/powerpoint/2010/main" val="901682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grpSp>
        <p:nvGrpSpPr>
          <p:cNvPr id="5" name="Group 4"/>
          <p:cNvGrpSpPr>
            <a:grpSpLocks noChangeAspect="1"/>
          </p:cNvGrpSpPr>
          <p:nvPr/>
        </p:nvGrpSpPr>
        <p:grpSpPr bwMode="auto">
          <a:xfrm>
            <a:off x="762000" y="838201"/>
            <a:ext cx="7320639" cy="5486400"/>
            <a:chOff x="-1598" y="-1196"/>
            <a:chExt cx="8956" cy="6712"/>
          </a:xfrm>
        </p:grpSpPr>
        <p:sp>
          <p:nvSpPr>
            <p:cNvPr id="6" name="AutoShape 3"/>
            <p:cNvSpPr>
              <a:spLocks noChangeAspect="1" noChangeArrowheads="1" noTextEdit="1"/>
            </p:cNvSpPr>
            <p:nvPr/>
          </p:nvSpPr>
          <p:spPr bwMode="auto">
            <a:xfrm>
              <a:off x="-1598" y="-1196"/>
              <a:ext cx="8956" cy="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8" y="-1196"/>
              <a:ext cx="8964" cy="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6088306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0" y="928688"/>
            <a:ext cx="8229600" cy="1066800"/>
          </a:xfrm>
        </p:spPr>
        <p:txBody>
          <a:bodyPr/>
          <a:lstStyle/>
          <a:p>
            <a:pPr eaLnBrk="1" fontAlgn="auto" hangingPunct="1">
              <a:spcAft>
                <a:spcPts val="0"/>
              </a:spcAft>
              <a:defRPr/>
            </a:pPr>
            <a:r>
              <a:rPr lang="en-US" sz="2800" b="1" dirty="0">
                <a:solidFill>
                  <a:schemeClr val="accent2">
                    <a:lumMod val="50000"/>
                  </a:schemeClr>
                </a:solidFill>
                <a:latin typeface="Arial" charset="0"/>
              </a:rPr>
              <a:t> </a:t>
            </a:r>
            <a:r>
              <a:rPr lang="en-US" sz="2800" b="1" dirty="0">
                <a:solidFill>
                  <a:schemeClr val="accent2">
                    <a:lumMod val="50000"/>
                  </a:schemeClr>
                </a:solidFill>
              </a:rPr>
              <a:t>Member Living Allowance Distribution</a:t>
            </a:r>
            <a:br>
              <a:rPr lang="en-US" sz="2800" b="1" dirty="0">
                <a:solidFill>
                  <a:schemeClr val="accent2">
                    <a:lumMod val="50000"/>
                  </a:schemeClr>
                </a:solidFill>
              </a:rPr>
            </a:br>
            <a:r>
              <a:rPr lang="en-US" sz="2800" b="1" dirty="0">
                <a:solidFill>
                  <a:srgbClr val="C00000"/>
                </a:solidFill>
              </a:rPr>
              <a:t>Example</a:t>
            </a:r>
            <a:endParaRPr lang="en-US" sz="2800" dirty="0">
              <a:solidFill>
                <a:srgbClr val="C00000"/>
              </a:solidFill>
            </a:endParaRPr>
          </a:p>
        </p:txBody>
      </p:sp>
      <p:sp>
        <p:nvSpPr>
          <p:cNvPr id="3" name="Content Placeholder 2"/>
          <p:cNvSpPr>
            <a:spLocks noGrp="1"/>
          </p:cNvSpPr>
          <p:nvPr>
            <p:ph idx="4294967295"/>
          </p:nvPr>
        </p:nvSpPr>
        <p:spPr>
          <a:xfrm>
            <a:off x="914400" y="2201863"/>
            <a:ext cx="8229600" cy="3916362"/>
          </a:xfrm>
        </p:spPr>
        <p:txBody>
          <a:bodyPr rtlCol="0">
            <a:normAutofit/>
          </a:bodyPr>
          <a:lstStyle/>
          <a:p>
            <a:pPr marL="0" indent="0">
              <a:buNone/>
              <a:defRPr/>
            </a:pPr>
            <a:r>
              <a:rPr lang="en-US" sz="2600" dirty="0"/>
              <a:t>1) Length of program – 12 months</a:t>
            </a:r>
            <a:endParaRPr lang="en-US" sz="2600" dirty="0">
              <a:cs typeface="Arial" charset="0"/>
            </a:endParaRPr>
          </a:p>
          <a:p>
            <a:pPr marL="0" indent="0">
              <a:buNone/>
              <a:defRPr/>
            </a:pPr>
            <a:r>
              <a:rPr lang="en-US" sz="2600" dirty="0">
                <a:cs typeface="Arial" charset="0"/>
              </a:rPr>
              <a:t>2) </a:t>
            </a:r>
            <a:r>
              <a:rPr lang="en-US" sz="2600" dirty="0"/>
              <a:t>number of stipend payments – 26 pays biweekly</a:t>
            </a:r>
            <a:endParaRPr lang="en-US" sz="2600" dirty="0">
              <a:cs typeface="Arial" charset="0"/>
            </a:endParaRPr>
          </a:p>
          <a:p>
            <a:pPr marL="0" indent="0" eaLnBrk="1" fontAlgn="auto" hangingPunct="1">
              <a:spcAft>
                <a:spcPts val="0"/>
              </a:spcAft>
              <a:buFont typeface="Arial" pitchFamily="34" charset="0"/>
              <a:buNone/>
              <a:defRPr/>
            </a:pPr>
            <a:r>
              <a:rPr lang="en-US" sz="2600" dirty="0">
                <a:cs typeface="Arial" charset="0"/>
              </a:rPr>
              <a:t>3) Stipend increment – $14,279/26=$549.19 (FT)</a:t>
            </a:r>
            <a:br>
              <a:rPr lang="en-US" sz="3000" dirty="0">
                <a:cs typeface="Arial" charset="0"/>
              </a:rPr>
            </a:br>
            <a:endParaRPr lang="en-US" sz="3000" dirty="0">
              <a:cs typeface="Arial" charset="0"/>
            </a:endParaRPr>
          </a:p>
          <a:p>
            <a:pPr marL="0" indent="0" eaLnBrk="1" fontAlgn="auto" hangingPunct="1">
              <a:spcAft>
                <a:spcPts val="0"/>
              </a:spcAft>
              <a:buFont typeface="Arial" pitchFamily="34" charset="0"/>
              <a:buNone/>
              <a:defRPr/>
            </a:pPr>
            <a:r>
              <a:rPr lang="en-US" dirty="0">
                <a:cs typeface="Arial" charset="0"/>
              </a:rPr>
              <a:t>1 member x 26 pays@ $549.19/each pay for a total </a:t>
            </a:r>
            <a:r>
              <a:rPr lang="en-US" b="1" dirty="0">
                <a:cs typeface="Arial" charset="0"/>
              </a:rPr>
              <a:t>up to </a:t>
            </a:r>
            <a:r>
              <a:rPr lang="en-US" dirty="0">
                <a:cs typeface="Arial" charset="0"/>
              </a:rPr>
              <a:t>$14,279</a:t>
            </a:r>
          </a:p>
          <a:p>
            <a:pPr eaLnBrk="1" fontAlgn="auto" hangingPunct="1">
              <a:spcAft>
                <a:spcPts val="0"/>
              </a:spcAft>
              <a:buFont typeface="Arial" pitchFamily="34" charset="0"/>
              <a:buChar char="•"/>
              <a:defRPr/>
            </a:pPr>
            <a:endParaRPr lang="en-US" dirty="0"/>
          </a:p>
        </p:txBody>
      </p:sp>
    </p:spTree>
    <p:extLst>
      <p:ext uri="{BB962C8B-B14F-4D97-AF65-F5344CB8AC3E}">
        <p14:creationId xmlns:p14="http://schemas.microsoft.com/office/powerpoint/2010/main" val="41221297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457200" y="683740"/>
            <a:ext cx="8229600" cy="1066800"/>
          </a:xfrm>
        </p:spPr>
        <p:txBody>
          <a:bodyPr/>
          <a:lstStyle/>
          <a:p>
            <a:pPr eaLnBrk="1" fontAlgn="auto" hangingPunct="1">
              <a:spcAft>
                <a:spcPts val="0"/>
              </a:spcAft>
              <a:defRPr/>
            </a:pPr>
            <a:r>
              <a:rPr lang="en-US" sz="2800" b="1" dirty="0">
                <a:solidFill>
                  <a:schemeClr val="accent2">
                    <a:lumMod val="50000"/>
                  </a:schemeClr>
                </a:solidFill>
                <a:effectLst/>
              </a:rPr>
              <a:t>Member Living Allowance Distribution</a:t>
            </a:r>
            <a:br>
              <a:rPr lang="en-US" sz="2800" b="1" dirty="0">
                <a:solidFill>
                  <a:schemeClr val="accent2">
                    <a:lumMod val="50000"/>
                  </a:schemeClr>
                </a:solidFill>
                <a:effectLst/>
              </a:rPr>
            </a:br>
            <a:r>
              <a:rPr lang="en-US" sz="2800" b="1" dirty="0">
                <a:solidFill>
                  <a:schemeClr val="accent2">
                    <a:lumMod val="50000"/>
                  </a:schemeClr>
                </a:solidFill>
                <a:effectLst/>
              </a:rPr>
              <a:t>OCSV Guidance</a:t>
            </a:r>
          </a:p>
        </p:txBody>
      </p:sp>
      <p:sp>
        <p:nvSpPr>
          <p:cNvPr id="80899" name="Content Placeholder 2"/>
          <p:cNvSpPr>
            <a:spLocks noGrp="1"/>
          </p:cNvSpPr>
          <p:nvPr>
            <p:ph idx="4294967295"/>
          </p:nvPr>
        </p:nvSpPr>
        <p:spPr>
          <a:xfrm>
            <a:off x="300681" y="1892643"/>
            <a:ext cx="8382000" cy="4267200"/>
          </a:xfrm>
        </p:spPr>
        <p:txBody>
          <a:bodyPr>
            <a:normAutofit fontScale="55000" lnSpcReduction="20000"/>
          </a:bodyPr>
          <a:lstStyle/>
          <a:p>
            <a:pPr marL="0" indent="0">
              <a:buNone/>
            </a:pPr>
            <a:r>
              <a:rPr lang="en-US" b="1" dirty="0">
                <a:latin typeface="+mj-lt"/>
              </a:rPr>
              <a:t>Establish </a:t>
            </a:r>
            <a:r>
              <a:rPr lang="en-US" b="1" dirty="0">
                <a:latin typeface="+mj-lt"/>
                <a:cs typeface="Arial" pitchFamily="34" charset="0"/>
              </a:rPr>
              <a:t>a written policy that is reasonable and followed consistently:</a:t>
            </a:r>
          </a:p>
          <a:p>
            <a:pPr marL="0" indent="0">
              <a:buNone/>
            </a:pPr>
            <a:endParaRPr lang="en-US" dirty="0">
              <a:cs typeface="Arial" pitchFamily="34" charset="0"/>
            </a:endParaRPr>
          </a:p>
          <a:p>
            <a:r>
              <a:rPr lang="en-US" dirty="0">
                <a:latin typeface="+mj-lt"/>
              </a:rPr>
              <a:t>Outlining your practice of distributing the living allowance for FT and less than FT members, including HT members serving in a FT capacity; and</a:t>
            </a:r>
          </a:p>
          <a:p>
            <a:endParaRPr lang="en-US" dirty="0">
              <a:latin typeface="+mj-lt"/>
            </a:endParaRPr>
          </a:p>
          <a:p>
            <a:r>
              <a:rPr lang="en-US" dirty="0">
                <a:latin typeface="+mj-lt"/>
                <a:cs typeface="Arial" pitchFamily="34" charset="0"/>
              </a:rPr>
              <a:t>Establish a policy for members that start late or exit early.  The policy may reflect when a members starts within the first two weeks of the month, you may pay them the entire living allowance.  For example:  if they start late, you can prorate the amount based on the number of days (not hours) they will serve.</a:t>
            </a:r>
          </a:p>
          <a:p>
            <a:pPr marL="0" indent="0">
              <a:buNone/>
            </a:pPr>
            <a:endParaRPr lang="en-US" dirty="0">
              <a:latin typeface="+mj-lt"/>
              <a:cs typeface="Arial" pitchFamily="34" charset="0"/>
            </a:endParaRPr>
          </a:p>
          <a:p>
            <a:r>
              <a:rPr lang="en-US" dirty="0">
                <a:latin typeface="+mj-lt"/>
                <a:cs typeface="Arial" pitchFamily="34" charset="0"/>
              </a:rPr>
              <a:t>The policy would hold true for end of service.   If they leave within the first two weeks of the month, their living allowance is based on the number of days in the month they served. </a:t>
            </a:r>
          </a:p>
          <a:p>
            <a:endParaRPr lang="en-US" dirty="0">
              <a:latin typeface="+mj-lt"/>
              <a:cs typeface="Arial" pitchFamily="34" charset="0"/>
            </a:endParaRPr>
          </a:p>
          <a:p>
            <a:r>
              <a:rPr lang="en-US" dirty="0">
                <a:latin typeface="+mj-lt"/>
                <a:cs typeface="Arial" pitchFamily="34" charset="0"/>
              </a:rPr>
              <a:t>You can establish different cut-off points as long as they are reasonable, documented in policy, and followed consistently.</a:t>
            </a:r>
          </a:p>
          <a:p>
            <a:endParaRPr lang="en-US" dirty="0">
              <a:latin typeface="+mj-lt"/>
            </a:endParaRPr>
          </a:p>
          <a:p>
            <a:pPr marL="0" indent="0" eaLnBrk="1" hangingPunct="1">
              <a:buNone/>
            </a:pPr>
            <a:endParaRPr lang="en-US" dirty="0"/>
          </a:p>
          <a:p>
            <a:pPr marL="0" indent="0" eaLnBrk="1" hangingPunct="1">
              <a:buNone/>
            </a:pPr>
            <a:endParaRPr lang="en-US" dirty="0"/>
          </a:p>
          <a:p>
            <a:pPr eaLnBrk="1" hangingPunct="1">
              <a:spcBef>
                <a:spcPct val="0"/>
              </a:spcBef>
              <a:buFont typeface="Arial" charset="0"/>
              <a:buNone/>
            </a:pPr>
            <a:endParaRPr lang="en-US" dirty="0"/>
          </a:p>
          <a:p>
            <a:pPr eaLnBrk="1" hangingPunct="1"/>
            <a:endParaRPr lang="en-US" dirty="0"/>
          </a:p>
        </p:txBody>
      </p:sp>
    </p:spTree>
    <p:extLst>
      <p:ext uri="{BB962C8B-B14F-4D97-AF65-F5344CB8AC3E}">
        <p14:creationId xmlns:p14="http://schemas.microsoft.com/office/powerpoint/2010/main" val="11890847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7" name="Rectangle 6"/>
          <p:cNvSpPr/>
          <p:nvPr/>
        </p:nvSpPr>
        <p:spPr>
          <a:xfrm>
            <a:off x="483577" y="990600"/>
            <a:ext cx="8305800" cy="5324535"/>
          </a:xfrm>
          <a:prstGeom prst="rect">
            <a:avLst/>
          </a:prstGeom>
        </p:spPr>
        <p:txBody>
          <a:bodyPr wrap="square">
            <a:spAutoFit/>
          </a:bodyPr>
          <a:lstStyle/>
          <a:p>
            <a:r>
              <a:rPr lang="en-US" sz="2000" b="1" dirty="0">
                <a:solidFill>
                  <a:prstClr val="black"/>
                </a:solidFill>
                <a:latin typeface="Cambria"/>
              </a:rPr>
              <a:t>FT Member Stipend Payment Distribution – </a:t>
            </a:r>
            <a:r>
              <a:rPr lang="en-US" sz="2000" b="1" dirty="0">
                <a:solidFill>
                  <a:srgbClr val="C00000"/>
                </a:solidFill>
                <a:latin typeface="Cambria"/>
              </a:rPr>
              <a:t>EXAMPLE</a:t>
            </a:r>
            <a:r>
              <a:rPr lang="en-US" sz="2000" b="1" dirty="0">
                <a:solidFill>
                  <a:prstClr val="black"/>
                </a:solidFill>
                <a:latin typeface="Cambria"/>
              </a:rPr>
              <a:t> </a:t>
            </a:r>
          </a:p>
          <a:p>
            <a:r>
              <a:rPr lang="en-US" sz="2000" dirty="0">
                <a:solidFill>
                  <a:prstClr val="black"/>
                </a:solidFill>
                <a:latin typeface="Cambria"/>
              </a:rPr>
              <a:t>Program X has a 12-month tutoring program beginning 8/1/20 and ending 7/31/21.  The corps consists of all FT members.  Member stipend payments are set up and distributed over the length of the program in equal increments across 26 pays.</a:t>
            </a:r>
          </a:p>
          <a:p>
            <a:r>
              <a:rPr lang="en-US" sz="2000" dirty="0">
                <a:solidFill>
                  <a:prstClr val="black"/>
                </a:solidFill>
                <a:latin typeface="Cambria"/>
              </a:rPr>
              <a:t> </a:t>
            </a:r>
          </a:p>
          <a:p>
            <a:r>
              <a:rPr lang="en-US" sz="2000" dirty="0">
                <a:solidFill>
                  <a:prstClr val="black"/>
                </a:solidFill>
                <a:latin typeface="Cambria"/>
              </a:rPr>
              <a:t>Program X enrolls 15 of its 20 members on 8/1/20.  If they end on-time as scheduled, they will receive their entire stipend.  </a:t>
            </a:r>
          </a:p>
          <a:p>
            <a:endParaRPr lang="en-US" sz="2000" dirty="0">
              <a:solidFill>
                <a:prstClr val="black"/>
              </a:solidFill>
              <a:latin typeface="Cambria"/>
            </a:endParaRPr>
          </a:p>
          <a:p>
            <a:r>
              <a:rPr lang="en-US" sz="2000" dirty="0">
                <a:solidFill>
                  <a:prstClr val="black"/>
                </a:solidFill>
                <a:latin typeface="Cambria"/>
              </a:rPr>
              <a:t>FT members may be enrolled up to 45 days after the program start date.  Program X enrolls the other 5 members on 9/1/20.  Their stipend payments will be set up in the same equal increments as the other full-time members who started 8/1/20.  If they are allowed to serve </a:t>
            </a:r>
            <a:r>
              <a:rPr lang="en-US" sz="2000" i="1" dirty="0">
                <a:solidFill>
                  <a:prstClr val="black"/>
                </a:solidFill>
                <a:latin typeface="Cambria"/>
              </a:rPr>
              <a:t>after</a:t>
            </a:r>
            <a:r>
              <a:rPr lang="en-US" sz="2000" dirty="0">
                <a:solidFill>
                  <a:prstClr val="black"/>
                </a:solidFill>
                <a:latin typeface="Cambria"/>
              </a:rPr>
              <a:t> the program end date (for a full 12 months), they may receive the entire stipend.  If they cannot serve after the program end date, they will receive the amount of stipend for the period they serve (i.e., 11/12</a:t>
            </a:r>
            <a:r>
              <a:rPr lang="en-US" sz="2000" baseline="30000" dirty="0">
                <a:solidFill>
                  <a:prstClr val="black"/>
                </a:solidFill>
                <a:latin typeface="Cambria"/>
              </a:rPr>
              <a:t>th</a:t>
            </a:r>
            <a:r>
              <a:rPr lang="en-US" sz="2000" dirty="0">
                <a:solidFill>
                  <a:prstClr val="black"/>
                </a:solidFill>
                <a:latin typeface="Cambria"/>
              </a:rPr>
              <a:t> of stipend vs. 12/12</a:t>
            </a:r>
            <a:r>
              <a:rPr lang="en-US" sz="2000" baseline="30000" dirty="0">
                <a:solidFill>
                  <a:prstClr val="black"/>
                </a:solidFill>
                <a:latin typeface="Cambria"/>
              </a:rPr>
              <a:t>th</a:t>
            </a:r>
            <a:r>
              <a:rPr lang="en-US" sz="2000" dirty="0">
                <a:solidFill>
                  <a:prstClr val="black"/>
                </a:solidFill>
                <a:latin typeface="Cambria"/>
              </a:rPr>
              <a:t> as they started 1 month after the program start date).  </a:t>
            </a:r>
          </a:p>
        </p:txBody>
      </p:sp>
    </p:spTree>
    <p:extLst>
      <p:ext uri="{BB962C8B-B14F-4D97-AF65-F5344CB8AC3E}">
        <p14:creationId xmlns:p14="http://schemas.microsoft.com/office/powerpoint/2010/main" val="9555192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4" name="Rectangle 3"/>
          <p:cNvSpPr/>
          <p:nvPr/>
        </p:nvSpPr>
        <p:spPr>
          <a:xfrm>
            <a:off x="914400" y="914400"/>
            <a:ext cx="7467600" cy="5509200"/>
          </a:xfrm>
          <a:prstGeom prst="rect">
            <a:avLst/>
          </a:prstGeom>
        </p:spPr>
        <p:txBody>
          <a:bodyPr wrap="square">
            <a:spAutoFit/>
          </a:bodyPr>
          <a:lstStyle/>
          <a:p>
            <a:r>
              <a:rPr lang="en-US" sz="2200" b="1" dirty="0">
                <a:solidFill>
                  <a:prstClr val="black"/>
                </a:solidFill>
                <a:latin typeface="Cambria"/>
              </a:rPr>
              <a:t>HT Member Stipend Payment Distribution – EXAMPLE </a:t>
            </a:r>
          </a:p>
          <a:p>
            <a:endParaRPr lang="en-US" sz="2200" b="1" dirty="0">
              <a:solidFill>
                <a:prstClr val="black"/>
              </a:solidFill>
              <a:latin typeface="Cambria"/>
            </a:endParaRPr>
          </a:p>
          <a:p>
            <a:r>
              <a:rPr lang="en-US" sz="2200" dirty="0">
                <a:solidFill>
                  <a:prstClr val="black"/>
                </a:solidFill>
                <a:latin typeface="Cambria"/>
              </a:rPr>
              <a:t>Half-time members starting at the beginning of the program will have their stipend payments distributed evenly over 12 months.  (If they start after, use prior slide as an example for distribution.)</a:t>
            </a:r>
          </a:p>
          <a:p>
            <a:r>
              <a:rPr lang="en-US" sz="2200" dirty="0">
                <a:solidFill>
                  <a:prstClr val="black"/>
                </a:solidFill>
                <a:latin typeface="Cambria"/>
              </a:rPr>
              <a:t> </a:t>
            </a:r>
          </a:p>
          <a:p>
            <a:r>
              <a:rPr lang="en-US" sz="2200" dirty="0">
                <a:solidFill>
                  <a:prstClr val="black"/>
                </a:solidFill>
                <a:latin typeface="Cambria"/>
              </a:rPr>
              <a:t>Half-time members may start up to 6 months after the program start date and serve in a full-time capacity (with prior approval from OCSV).  If so, their stipend will be divided evenly over the 6-month period.  </a:t>
            </a:r>
          </a:p>
          <a:p>
            <a:r>
              <a:rPr lang="en-US" sz="2200" dirty="0">
                <a:solidFill>
                  <a:prstClr val="black"/>
                </a:solidFill>
                <a:latin typeface="Cambria"/>
              </a:rPr>
              <a:t> </a:t>
            </a:r>
          </a:p>
          <a:p>
            <a:r>
              <a:rPr lang="en-US" sz="2200" dirty="0">
                <a:solidFill>
                  <a:prstClr val="black"/>
                </a:solidFill>
                <a:latin typeface="Cambria"/>
              </a:rPr>
              <a:t>In all cases the member contract will be written to reflect members actual start/end dates and the distribution amount of the stipend payment set up accordingly in the accounting system.</a:t>
            </a:r>
          </a:p>
        </p:txBody>
      </p:sp>
    </p:spTree>
    <p:extLst>
      <p:ext uri="{BB962C8B-B14F-4D97-AF65-F5344CB8AC3E}">
        <p14:creationId xmlns:p14="http://schemas.microsoft.com/office/powerpoint/2010/main" val="24611480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17E54-C74F-4ADB-AFD5-422EF95368EB}"/>
              </a:ext>
            </a:extLst>
          </p:cNvPr>
          <p:cNvSpPr>
            <a:spLocks noGrp="1"/>
          </p:cNvSpPr>
          <p:nvPr>
            <p:ph type="title"/>
          </p:nvPr>
        </p:nvSpPr>
        <p:spPr/>
        <p:txBody>
          <a:bodyPr>
            <a:normAutofit fontScale="90000"/>
          </a:bodyPr>
          <a:lstStyle/>
          <a:p>
            <a:r>
              <a:rPr lang="en-US" dirty="0"/>
              <a:t>Member Stipend Distribution Visual</a:t>
            </a:r>
          </a:p>
        </p:txBody>
      </p:sp>
      <p:sp>
        <p:nvSpPr>
          <p:cNvPr id="3" name="Date Placeholder 2">
            <a:extLst>
              <a:ext uri="{FF2B5EF4-FFF2-40B4-BE49-F238E27FC236}">
                <a16:creationId xmlns:a16="http://schemas.microsoft.com/office/drawing/2014/main" id="{49A7689E-8549-474D-BEAE-478E3B1D5D3A}"/>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47F8715C-C009-4FAC-BB72-4E5EA28320A2}"/>
              </a:ext>
            </a:extLst>
          </p:cNvPr>
          <p:cNvSpPr>
            <a:spLocks noGrp="1"/>
          </p:cNvSpPr>
          <p:nvPr>
            <p:ph type="ftr" sz="quarter" idx="11"/>
          </p:nvPr>
        </p:nvSpPr>
        <p:spPr/>
        <p:txBody>
          <a:bodyPr/>
          <a:lstStyle/>
          <a:p>
            <a:pPr>
              <a:defRPr/>
            </a:pPr>
            <a:r>
              <a:rPr lang="en-US"/>
              <a:t>ServeOhio strengthens communities through AmeriCorps and volunteer engagement.</a:t>
            </a:r>
          </a:p>
        </p:txBody>
      </p:sp>
      <p:sp>
        <p:nvSpPr>
          <p:cNvPr id="5" name="TextBox 4">
            <a:extLst>
              <a:ext uri="{FF2B5EF4-FFF2-40B4-BE49-F238E27FC236}">
                <a16:creationId xmlns:a16="http://schemas.microsoft.com/office/drawing/2014/main" id="{499719E0-8764-4979-B61C-11E0C9DDA5DD}"/>
              </a:ext>
            </a:extLst>
          </p:cNvPr>
          <p:cNvSpPr txBox="1"/>
          <p:nvPr/>
        </p:nvSpPr>
        <p:spPr>
          <a:xfrm>
            <a:off x="990600" y="2743200"/>
            <a:ext cx="7086600" cy="646331"/>
          </a:xfrm>
          <a:prstGeom prst="rect">
            <a:avLst/>
          </a:prstGeom>
          <a:noFill/>
        </p:spPr>
        <p:txBody>
          <a:bodyPr wrap="square" rtlCol="0">
            <a:spAutoFit/>
          </a:bodyPr>
          <a:lstStyle/>
          <a:p>
            <a:r>
              <a:rPr lang="en-US" dirty="0"/>
              <a:t>See </a:t>
            </a:r>
            <a:r>
              <a:rPr lang="en-US" dirty="0">
                <a:hlinkClick r:id="rId2"/>
              </a:rPr>
              <a:t>AC Member Stipend Distribution Sample </a:t>
            </a:r>
            <a:r>
              <a:rPr lang="en-US" dirty="0"/>
              <a:t>on our website, Program Director Resources Financial Management Resources</a:t>
            </a:r>
          </a:p>
        </p:txBody>
      </p:sp>
      <p:sp>
        <p:nvSpPr>
          <p:cNvPr id="6" name="TextBox 5">
            <a:extLst>
              <a:ext uri="{FF2B5EF4-FFF2-40B4-BE49-F238E27FC236}">
                <a16:creationId xmlns:a16="http://schemas.microsoft.com/office/drawing/2014/main" id="{E76CEA47-B630-4ADC-AAEC-87994D9E876F}"/>
              </a:ext>
            </a:extLst>
          </p:cNvPr>
          <p:cNvSpPr txBox="1"/>
          <p:nvPr/>
        </p:nvSpPr>
        <p:spPr>
          <a:xfrm>
            <a:off x="1143000" y="4572000"/>
            <a:ext cx="6781800" cy="646331"/>
          </a:xfrm>
          <a:prstGeom prst="rect">
            <a:avLst/>
          </a:prstGeom>
          <a:noFill/>
        </p:spPr>
        <p:txBody>
          <a:bodyPr wrap="square" rtlCol="0">
            <a:spAutoFit/>
          </a:bodyPr>
          <a:lstStyle/>
          <a:p>
            <a:r>
              <a:rPr lang="en-US" dirty="0"/>
              <a:t>Note: subgrantees are required to submit their member stipend distribution schedule for OCSV review and approval</a:t>
            </a:r>
          </a:p>
        </p:txBody>
      </p:sp>
    </p:spTree>
    <p:extLst>
      <p:ext uri="{BB962C8B-B14F-4D97-AF65-F5344CB8AC3E}">
        <p14:creationId xmlns:p14="http://schemas.microsoft.com/office/powerpoint/2010/main" val="41073185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533400" y="990600"/>
            <a:ext cx="8103286" cy="1371600"/>
          </a:xfrm>
        </p:spPr>
        <p:txBody>
          <a:bodyPr>
            <a:normAutofit/>
          </a:bodyPr>
          <a:lstStyle/>
          <a:p>
            <a:r>
              <a:rPr lang="en-US" sz="2700" dirty="0">
                <a:solidFill>
                  <a:schemeClr val="tx1"/>
                </a:solidFill>
              </a:rPr>
              <a:t>Member(s) who need to complete their term(s)</a:t>
            </a:r>
            <a:br>
              <a:rPr lang="en-US" sz="2700" dirty="0">
                <a:solidFill>
                  <a:schemeClr val="tx1"/>
                </a:solidFill>
              </a:rPr>
            </a:br>
            <a:r>
              <a:rPr lang="en-US" sz="2700" dirty="0">
                <a:solidFill>
                  <a:schemeClr val="tx1"/>
                </a:solidFill>
              </a:rPr>
              <a:t> of service after the program end date</a:t>
            </a:r>
            <a:br>
              <a:rPr lang="en-US" sz="2700" dirty="0">
                <a:solidFill>
                  <a:srgbClr val="00B050"/>
                </a:solidFill>
              </a:rPr>
            </a:br>
            <a:endParaRPr lang="en-US" sz="2700" dirty="0"/>
          </a:p>
        </p:txBody>
      </p:sp>
      <p:sp>
        <p:nvSpPr>
          <p:cNvPr id="3" name="Content Placeholder 2"/>
          <p:cNvSpPr>
            <a:spLocks noGrp="1"/>
          </p:cNvSpPr>
          <p:nvPr>
            <p:ph idx="4294967295"/>
          </p:nvPr>
        </p:nvSpPr>
        <p:spPr>
          <a:xfrm>
            <a:off x="533400" y="2057400"/>
            <a:ext cx="8103286" cy="4072152"/>
          </a:xfrm>
        </p:spPr>
        <p:txBody>
          <a:bodyPr>
            <a:normAutofit/>
          </a:bodyPr>
          <a:lstStyle/>
          <a:p>
            <a:endParaRPr lang="en-US" sz="2800" dirty="0"/>
          </a:p>
          <a:p>
            <a:r>
              <a:rPr lang="en-US" sz="2800" dirty="0"/>
              <a:t>Subgrantee will request a no-cost member extension for members who need to complete their terms of service after the period of performance end date (member stipend &amp; benefits only)</a:t>
            </a:r>
          </a:p>
          <a:p>
            <a:r>
              <a:rPr lang="en-US" sz="2800" dirty="0"/>
              <a:t>Request in writing to Program Officer 30 days prior to original end date</a:t>
            </a:r>
          </a:p>
          <a:p>
            <a:r>
              <a:rPr lang="en-US" sz="2800" dirty="0"/>
              <a:t>ServeOhio amends NOGA</a:t>
            </a:r>
          </a:p>
        </p:txBody>
      </p:sp>
    </p:spTree>
    <p:extLst>
      <p:ext uri="{BB962C8B-B14F-4D97-AF65-F5344CB8AC3E}">
        <p14:creationId xmlns:p14="http://schemas.microsoft.com/office/powerpoint/2010/main" val="40694078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0" y="863600"/>
            <a:ext cx="8229600" cy="792163"/>
          </a:xfrm>
        </p:spPr>
        <p:txBody>
          <a:bodyPr>
            <a:normAutofit fontScale="90000"/>
          </a:bodyPr>
          <a:lstStyle/>
          <a:p>
            <a:br>
              <a:rPr lang="en-US" b="1" dirty="0"/>
            </a:br>
            <a:r>
              <a:rPr lang="en-US" b="1" dirty="0"/>
              <a:t>Financial Monitoring  </a:t>
            </a:r>
            <a:br>
              <a:rPr lang="en-US" sz="4400" dirty="0">
                <a:latin typeface="+mj-lt"/>
              </a:rPr>
            </a:br>
            <a:endParaRPr lang="en-US" b="1" dirty="0">
              <a:solidFill>
                <a:srgbClr val="00B050"/>
              </a:solidFill>
              <a:effectLst/>
            </a:endParaRPr>
          </a:p>
        </p:txBody>
      </p:sp>
      <p:sp>
        <p:nvSpPr>
          <p:cNvPr id="3" name="Content Placeholder 2"/>
          <p:cNvSpPr>
            <a:spLocks noGrp="1"/>
          </p:cNvSpPr>
          <p:nvPr>
            <p:ph idx="4294967295"/>
          </p:nvPr>
        </p:nvSpPr>
        <p:spPr>
          <a:xfrm>
            <a:off x="685800" y="1604319"/>
            <a:ext cx="8229600" cy="4373563"/>
          </a:xfrm>
        </p:spPr>
        <p:txBody>
          <a:bodyPr>
            <a:normAutofit fontScale="92500" lnSpcReduction="10000"/>
          </a:bodyPr>
          <a:lstStyle/>
          <a:p>
            <a:pPr>
              <a:buFont typeface="Wingdings" panose="05000000000000000000" pitchFamily="2" charset="2"/>
              <a:buChar char="ü"/>
            </a:pPr>
            <a:r>
              <a:rPr lang="en-US" dirty="0">
                <a:latin typeface="+mj-lt"/>
              </a:rPr>
              <a:t>Risk Based Assessment (</a:t>
            </a:r>
            <a:r>
              <a:rPr lang="en-US" dirty="0"/>
              <a:t>Pre/Post Award)</a:t>
            </a:r>
            <a:endParaRPr lang="en-US" dirty="0">
              <a:latin typeface="+mj-lt"/>
            </a:endParaRPr>
          </a:p>
          <a:p>
            <a:pPr>
              <a:buFont typeface="Wingdings" panose="05000000000000000000" pitchFamily="2" charset="2"/>
              <a:buChar char="ü"/>
            </a:pPr>
            <a:r>
              <a:rPr lang="en-US" dirty="0">
                <a:latin typeface="+mj-lt"/>
              </a:rPr>
              <a:t>Financial Management Survey</a:t>
            </a:r>
          </a:p>
          <a:p>
            <a:pPr>
              <a:buFont typeface="Wingdings" panose="05000000000000000000" pitchFamily="2" charset="2"/>
              <a:buChar char="ü"/>
            </a:pPr>
            <a:r>
              <a:rPr lang="en-US" dirty="0">
                <a:latin typeface="+mj-lt"/>
              </a:rPr>
              <a:t>Periodic Expense Review (PER) – Quarterly</a:t>
            </a:r>
          </a:p>
          <a:p>
            <a:pPr>
              <a:buFont typeface="Wingdings" panose="05000000000000000000" pitchFamily="2" charset="2"/>
              <a:buChar char="ü"/>
            </a:pPr>
            <a:r>
              <a:rPr lang="en-US" dirty="0">
                <a:latin typeface="+mj-lt"/>
              </a:rPr>
              <a:t>Reviews</a:t>
            </a:r>
            <a:r>
              <a:rPr lang="en-US" dirty="0"/>
              <a:t> </a:t>
            </a:r>
          </a:p>
          <a:p>
            <a:r>
              <a:rPr lang="en-US" dirty="0">
                <a:latin typeface="+mj-lt"/>
              </a:rPr>
              <a:t>On-Site Visit (new operational; continuing based on Risk Assessment)</a:t>
            </a:r>
          </a:p>
          <a:p>
            <a:r>
              <a:rPr lang="en-US" dirty="0">
                <a:latin typeface="+mj-lt"/>
              </a:rPr>
              <a:t>Desk Review (continuing programs not receiving an on-site visit)</a:t>
            </a:r>
          </a:p>
          <a:p>
            <a:r>
              <a:rPr lang="en-US" dirty="0">
                <a:latin typeface="+mj-lt"/>
              </a:rPr>
              <a:t>Transaction Detail Review (Planning Grants)</a:t>
            </a:r>
          </a:p>
        </p:txBody>
      </p:sp>
    </p:spTree>
    <p:extLst>
      <p:ext uri="{BB962C8B-B14F-4D97-AF65-F5344CB8AC3E}">
        <p14:creationId xmlns:p14="http://schemas.microsoft.com/office/powerpoint/2010/main" val="17181871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Rectangle 4"/>
          <p:cNvSpPr/>
          <p:nvPr/>
        </p:nvSpPr>
        <p:spPr>
          <a:xfrm>
            <a:off x="445244" y="1981200"/>
            <a:ext cx="8546356" cy="2677656"/>
          </a:xfrm>
          <a:prstGeom prst="rect">
            <a:avLst/>
          </a:prstGeom>
        </p:spPr>
        <p:txBody>
          <a:bodyPr wrap="square">
            <a:spAutoFit/>
          </a:bodyPr>
          <a:lstStyle/>
          <a:p>
            <a:pPr defTabSz="850900" eaLnBrk="0" hangingPunct="0">
              <a:tabLst>
                <a:tab pos="425450" algn="l"/>
              </a:tabLst>
            </a:pPr>
            <a:r>
              <a:rPr lang="en-US" sz="2400" dirty="0">
                <a:solidFill>
                  <a:prstClr val="black"/>
                </a:solidFill>
                <a:latin typeface="Arial" charset="0"/>
                <a:cs typeface="Arial" charset="0"/>
              </a:rPr>
              <a:t>NOTE: Ohio Subgrantees are not allowed to subgrant funds (OSTC-1.1.2).  If your partners are contributing in-kind towards your match, e.g., office space, staff or site supervisory time, in addition to retaining appropriate documentation for the distribution of funds, you must also </a:t>
            </a:r>
            <a:r>
              <a:rPr lang="en-US" sz="2400" b="1" dirty="0">
                <a:solidFill>
                  <a:prstClr val="black"/>
                </a:solidFill>
                <a:latin typeface="Arial" charset="0"/>
                <a:cs typeface="Arial" charset="0"/>
              </a:rPr>
              <a:t>document how you are monitoring them</a:t>
            </a:r>
            <a:r>
              <a:rPr lang="en-US" sz="2400" dirty="0">
                <a:solidFill>
                  <a:prstClr val="black"/>
                </a:solidFill>
                <a:latin typeface="Arial" charset="0"/>
                <a:cs typeface="Arial" charset="0"/>
              </a:rPr>
              <a:t> to ensure they comply with federal guidelines.</a:t>
            </a:r>
          </a:p>
        </p:txBody>
      </p:sp>
    </p:spTree>
    <p:extLst>
      <p:ext uri="{BB962C8B-B14F-4D97-AF65-F5344CB8AC3E}">
        <p14:creationId xmlns:p14="http://schemas.microsoft.com/office/powerpoint/2010/main" val="12602709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394730" y="668295"/>
            <a:ext cx="8229600" cy="1066800"/>
          </a:xfrm>
        </p:spPr>
        <p:txBody>
          <a:bodyPr>
            <a:normAutofit/>
          </a:bodyPr>
          <a:lstStyle/>
          <a:p>
            <a:r>
              <a:rPr lang="en-US" dirty="0"/>
              <a:t>Annual Grant Reconciliation</a:t>
            </a:r>
          </a:p>
        </p:txBody>
      </p:sp>
      <p:sp>
        <p:nvSpPr>
          <p:cNvPr id="3" name="Content Placeholder 2"/>
          <p:cNvSpPr>
            <a:spLocks noGrp="1"/>
          </p:cNvSpPr>
          <p:nvPr>
            <p:ph idx="4294967295"/>
          </p:nvPr>
        </p:nvSpPr>
        <p:spPr>
          <a:xfrm>
            <a:off x="497016" y="1714500"/>
            <a:ext cx="8229600" cy="4724400"/>
          </a:xfrm>
        </p:spPr>
        <p:txBody>
          <a:bodyPr>
            <a:normAutofit fontScale="92500" lnSpcReduction="20000"/>
          </a:bodyPr>
          <a:lstStyle/>
          <a:p>
            <a:r>
              <a:rPr lang="en-US" dirty="0"/>
              <a:t>Grants are reconciled annually</a:t>
            </a:r>
          </a:p>
          <a:p>
            <a:r>
              <a:rPr lang="en-US" dirty="0"/>
              <a:t>In addition to the final PER, an Aggregate Financial Report is required, which must be signed by an official with legal authority to bind the organization (see </a:t>
            </a:r>
            <a:r>
              <a:rPr lang="en-US" dirty="0">
                <a:hlinkClick r:id="rId2"/>
              </a:rPr>
              <a:t>2 CFR 200.415</a:t>
            </a:r>
            <a:r>
              <a:rPr lang="en-US" dirty="0"/>
              <a:t>)</a:t>
            </a:r>
          </a:p>
          <a:p>
            <a:r>
              <a:rPr lang="en-US" dirty="0"/>
              <a:t>Final subgrantee match </a:t>
            </a:r>
            <a:r>
              <a:rPr lang="en-US" b="1" dirty="0"/>
              <a:t>must</a:t>
            </a:r>
            <a:r>
              <a:rPr lang="en-US" dirty="0"/>
              <a:t> meet statutory match requirement and voluntary cost share, as stated in the Notice of Grant Award, </a:t>
            </a:r>
            <a:r>
              <a:rPr lang="en-US" b="1" dirty="0"/>
              <a:t>and</a:t>
            </a:r>
            <a:r>
              <a:rPr lang="en-US" dirty="0"/>
              <a:t> compliance on OCSV’s administrative share. (OSTC-5.3)</a:t>
            </a:r>
          </a:p>
          <a:p>
            <a:r>
              <a:rPr lang="en-US" dirty="0"/>
              <a:t>Any unused grant funds revert to OCSV</a:t>
            </a:r>
          </a:p>
          <a:p>
            <a:pPr marL="0" indent="0">
              <a:buNone/>
            </a:pPr>
            <a:endParaRPr lang="en-US" sz="2500" dirty="0">
              <a:solidFill>
                <a:srgbClr val="00B050"/>
              </a:solidFill>
            </a:endParaRPr>
          </a:p>
          <a:p>
            <a:endParaRPr lang="en-US" dirty="0"/>
          </a:p>
          <a:p>
            <a:endParaRPr lang="en-US" dirty="0"/>
          </a:p>
        </p:txBody>
      </p:sp>
    </p:spTree>
    <p:extLst>
      <p:ext uri="{BB962C8B-B14F-4D97-AF65-F5344CB8AC3E}">
        <p14:creationId xmlns:p14="http://schemas.microsoft.com/office/powerpoint/2010/main" val="13025273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a:extLst>
              <a:ext uri="{FF2B5EF4-FFF2-40B4-BE49-F238E27FC236}">
                <a16:creationId xmlns:a16="http://schemas.microsoft.com/office/drawing/2014/main" id="{1DD2B1A3-7D61-46E2-9155-F91A6335BFC7}"/>
              </a:ext>
            </a:extLst>
          </p:cNvPr>
          <p:cNvSpPr>
            <a:spLocks noGrp="1" noChangeArrowheads="1"/>
          </p:cNvSpPr>
          <p:nvPr>
            <p:ph type="title"/>
          </p:nvPr>
        </p:nvSpPr>
        <p:spPr>
          <a:xfrm>
            <a:off x="102324" y="1069276"/>
            <a:ext cx="8660675" cy="1066800"/>
          </a:xfrm>
        </p:spPr>
        <p:txBody>
          <a:bodyPr>
            <a:normAutofit fontScale="90000"/>
          </a:bodyPr>
          <a:lstStyle/>
          <a:p>
            <a:pPr eaLnBrk="1" fontAlgn="auto" hangingPunct="1">
              <a:spcAft>
                <a:spcPts val="0"/>
              </a:spcAft>
              <a:defRPr/>
            </a:pPr>
            <a:r>
              <a:rPr lang="en-US" dirty="0"/>
              <a:t> </a:t>
            </a:r>
            <a:r>
              <a:rPr lang="en-US" dirty="0">
                <a:solidFill>
                  <a:srgbClr val="00B050"/>
                </a:solidFill>
                <a:effectLst/>
              </a:rPr>
              <a:t>Questions regarding </a:t>
            </a:r>
            <a:r>
              <a:rPr lang="en-US">
                <a:solidFill>
                  <a:srgbClr val="00B050"/>
                </a:solidFill>
                <a:effectLst/>
              </a:rPr>
              <a:t>this training</a:t>
            </a:r>
            <a:br>
              <a:rPr lang="en-US" dirty="0">
                <a:solidFill>
                  <a:srgbClr val="00B050"/>
                </a:solidFill>
                <a:effectLst/>
              </a:rPr>
            </a:br>
            <a:endParaRPr lang="en-US" dirty="0">
              <a:solidFill>
                <a:srgbClr val="00B050"/>
              </a:solidFill>
              <a:effectLst/>
            </a:endParaRPr>
          </a:p>
        </p:txBody>
      </p:sp>
      <p:sp>
        <p:nvSpPr>
          <p:cNvPr id="89091" name="Date Placeholder 1">
            <a:extLst>
              <a:ext uri="{FF2B5EF4-FFF2-40B4-BE49-F238E27FC236}">
                <a16:creationId xmlns:a16="http://schemas.microsoft.com/office/drawing/2014/main" id="{37E7404A-4C94-4C0D-8A58-F081B7FC1A4D}"/>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FontTx/>
              <a:buNone/>
            </a:pPr>
            <a:r>
              <a:rPr lang="en-US" altLang="en-US" sz="1200">
                <a:solidFill>
                  <a:srgbClr val="898989"/>
                </a:solidFill>
                <a:latin typeface="Times New Roman" panose="02020603050405020304" pitchFamily="18" charset="0"/>
              </a:rPr>
              <a:t>www.ServeOhio.org</a:t>
            </a:r>
          </a:p>
        </p:txBody>
      </p:sp>
      <p:sp>
        <p:nvSpPr>
          <p:cNvPr id="89092" name="Footer Placeholder 2">
            <a:extLst>
              <a:ext uri="{FF2B5EF4-FFF2-40B4-BE49-F238E27FC236}">
                <a16:creationId xmlns:a16="http://schemas.microsoft.com/office/drawing/2014/main" id="{29C578BD-8DCA-4654-9051-A160DAB5A1EC}"/>
              </a:ext>
            </a:extLst>
          </p:cNvPr>
          <p:cNvSpPr>
            <a:spLocks noGrp="1"/>
          </p:cNvSpPr>
          <p:nvPr>
            <p:ph type="ftr" sz="quarter" idx="11"/>
          </p:nvPr>
        </p:nvSpPr>
        <p:spPr bwMode="auto">
          <a:xfrm>
            <a:off x="5522913" y="6264275"/>
            <a:ext cx="3124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FontTx/>
              <a:buNone/>
            </a:pPr>
            <a:r>
              <a:rPr lang="en-US" altLang="en-US" sz="1200">
                <a:solidFill>
                  <a:srgbClr val="898989"/>
                </a:solidFill>
                <a:latin typeface="Times New Roman" panose="02020603050405020304" pitchFamily="18" charset="0"/>
              </a:rPr>
              <a:t>Strengthening Ohio Communities through Service and Volunteerism. </a:t>
            </a:r>
          </a:p>
        </p:txBody>
      </p:sp>
      <p:sp>
        <p:nvSpPr>
          <p:cNvPr id="89093" name="Rectangle 4">
            <a:extLst>
              <a:ext uri="{FF2B5EF4-FFF2-40B4-BE49-F238E27FC236}">
                <a16:creationId xmlns:a16="http://schemas.microsoft.com/office/drawing/2014/main" id="{9155CD58-6E08-4EC1-9639-C96EB1D6B4F6}"/>
              </a:ext>
            </a:extLst>
          </p:cNvPr>
          <p:cNvSpPr>
            <a:spLocks noGrp="1" noChangeArrowheads="1"/>
          </p:cNvSpPr>
          <p:nvPr>
            <p:ph type="body" idx="4294967295"/>
          </p:nvPr>
        </p:nvSpPr>
        <p:spPr>
          <a:xfrm>
            <a:off x="4953000" y="4724400"/>
            <a:ext cx="3657600" cy="990600"/>
          </a:xfrm>
        </p:spPr>
        <p:txBody>
          <a:bodyPr/>
          <a:lstStyle/>
          <a:p>
            <a:pPr marL="0" indent="0" eaLnBrk="1" hangingPunct="1">
              <a:buFont typeface="Arial" panose="020B0604020202020204" pitchFamily="34" charset="0"/>
              <a:buNone/>
            </a:pPr>
            <a:r>
              <a:rPr lang="en-US" altLang="en-US" sz="1600" b="1" dirty="0"/>
              <a:t>Carol Davis,</a:t>
            </a:r>
            <a:r>
              <a:rPr lang="en-US" altLang="en-US" sz="1600" dirty="0"/>
              <a:t> Fiscal Officer</a:t>
            </a:r>
          </a:p>
          <a:p>
            <a:pPr marL="0" indent="0" eaLnBrk="1" hangingPunct="1">
              <a:buFont typeface="Arial" panose="020B0604020202020204" pitchFamily="34" charset="0"/>
              <a:buNone/>
            </a:pPr>
            <a:r>
              <a:rPr lang="en-US" altLang="en-US" sz="1600" dirty="0">
                <a:hlinkClick r:id="rId3"/>
              </a:rPr>
              <a:t>carol.davis@serveohio.gov</a:t>
            </a:r>
            <a:endParaRPr lang="en-US" altLang="en-US" sz="1600" dirty="0"/>
          </a:p>
          <a:p>
            <a:pPr marL="0" indent="0" eaLnBrk="1" hangingPunct="1">
              <a:buNone/>
            </a:pPr>
            <a:r>
              <a:rPr lang="en-US" altLang="en-US" sz="1600" dirty="0"/>
              <a:t>(614) 728-2920 (direct)</a:t>
            </a:r>
          </a:p>
        </p:txBody>
      </p:sp>
      <p:sp>
        <p:nvSpPr>
          <p:cNvPr id="89094" name="Text Box 5">
            <a:extLst>
              <a:ext uri="{FF2B5EF4-FFF2-40B4-BE49-F238E27FC236}">
                <a16:creationId xmlns:a16="http://schemas.microsoft.com/office/drawing/2014/main" id="{8AD83803-7F0C-43A8-BE5E-6E9D0A8BA42D}"/>
              </a:ext>
            </a:extLst>
          </p:cNvPr>
          <p:cNvSpPr txBox="1">
            <a:spLocks noChangeArrowheads="1"/>
          </p:cNvSpPr>
          <p:nvPr/>
        </p:nvSpPr>
        <p:spPr bwMode="auto">
          <a:xfrm>
            <a:off x="2514600" y="4191000"/>
            <a:ext cx="396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a:latin typeface="Times New Roman" panose="02020603050405020304" pitchFamily="18" charset="0"/>
            </a:endParaRPr>
          </a:p>
        </p:txBody>
      </p:sp>
      <p:pic>
        <p:nvPicPr>
          <p:cNvPr id="89095" name="Picture 3">
            <a:extLst>
              <a:ext uri="{FF2B5EF4-FFF2-40B4-BE49-F238E27FC236}">
                <a16:creationId xmlns:a16="http://schemas.microsoft.com/office/drawing/2014/main" id="{D6C1E258-76B7-4259-B396-656FBD2BF5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1987280"/>
            <a:ext cx="2103120" cy="26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84137-514E-4394-B5A1-993D74F070E1}"/>
              </a:ext>
            </a:extLst>
          </p:cNvPr>
          <p:cNvSpPr>
            <a:spLocks noGrp="1"/>
          </p:cNvSpPr>
          <p:nvPr>
            <p:ph type="title"/>
          </p:nvPr>
        </p:nvSpPr>
        <p:spPr>
          <a:xfrm>
            <a:off x="431800" y="814625"/>
            <a:ext cx="8229600" cy="1066800"/>
          </a:xfrm>
        </p:spPr>
        <p:txBody>
          <a:bodyPr/>
          <a:lstStyle/>
          <a:p>
            <a:r>
              <a:rPr lang="en-US" dirty="0"/>
              <a:t>Regulations and Requirements</a:t>
            </a:r>
          </a:p>
        </p:txBody>
      </p:sp>
      <p:sp>
        <p:nvSpPr>
          <p:cNvPr id="3" name="Date Placeholder 2">
            <a:extLst>
              <a:ext uri="{FF2B5EF4-FFF2-40B4-BE49-F238E27FC236}">
                <a16:creationId xmlns:a16="http://schemas.microsoft.com/office/drawing/2014/main" id="{08FEEFA9-DA65-4F93-9DA1-D8958C40A3AC}"/>
              </a:ext>
            </a:extLst>
          </p:cNvPr>
          <p:cNvSpPr>
            <a:spLocks noGrp="1"/>
          </p:cNvSpPr>
          <p:nvPr>
            <p:ph type="dt" sz="half" idx="10"/>
          </p:nvPr>
        </p:nvSpPr>
        <p:spPr/>
        <p:txBody>
          <a:bodyPr/>
          <a:lstStyle/>
          <a:p>
            <a:pPr>
              <a:defRPr/>
            </a:pPr>
            <a:r>
              <a:rPr lang="en-US"/>
              <a:t>www.ServeOhio.org |@ServeOhio</a:t>
            </a:r>
            <a:endParaRPr lang="en-US" dirty="0"/>
          </a:p>
        </p:txBody>
      </p:sp>
      <p:sp>
        <p:nvSpPr>
          <p:cNvPr id="4" name="Footer Placeholder 3">
            <a:extLst>
              <a:ext uri="{FF2B5EF4-FFF2-40B4-BE49-F238E27FC236}">
                <a16:creationId xmlns:a16="http://schemas.microsoft.com/office/drawing/2014/main" id="{AB98C5DC-04EB-48AA-8545-24BE61BBF863}"/>
              </a:ext>
            </a:extLst>
          </p:cNvPr>
          <p:cNvSpPr>
            <a:spLocks noGrp="1"/>
          </p:cNvSpPr>
          <p:nvPr>
            <p:ph type="ftr" sz="quarter" idx="11"/>
          </p:nvPr>
        </p:nvSpPr>
        <p:spPr/>
        <p:txBody>
          <a:bodyPr/>
          <a:lstStyle/>
          <a:p>
            <a:pPr>
              <a:defRPr/>
            </a:pPr>
            <a:r>
              <a:rPr lang="en-US"/>
              <a:t>ServeOhio strengthens communities through AmeriCorps and volunteer engagement.</a:t>
            </a:r>
          </a:p>
        </p:txBody>
      </p:sp>
      <p:sp>
        <p:nvSpPr>
          <p:cNvPr id="5" name="Rectangle 4">
            <a:extLst>
              <a:ext uri="{FF2B5EF4-FFF2-40B4-BE49-F238E27FC236}">
                <a16:creationId xmlns:a16="http://schemas.microsoft.com/office/drawing/2014/main" id="{4C41C60E-F4FE-484B-84B9-D2BCB49DC1D5}"/>
              </a:ext>
            </a:extLst>
          </p:cNvPr>
          <p:cNvSpPr/>
          <p:nvPr/>
        </p:nvSpPr>
        <p:spPr>
          <a:xfrm>
            <a:off x="685800" y="2032100"/>
            <a:ext cx="7848600" cy="3908762"/>
          </a:xfrm>
          <a:prstGeom prst="rect">
            <a:avLst/>
          </a:prstGeom>
        </p:spPr>
        <p:txBody>
          <a:bodyPr wrap="square">
            <a:spAutoFit/>
          </a:bodyPr>
          <a:lstStyle/>
          <a:p>
            <a:pPr defTabSz="850900"/>
            <a:endParaRPr lang="en-US" sz="800" dirty="0">
              <a:latin typeface="Arial" charset="0"/>
              <a:cs typeface="Arial" charset="0"/>
            </a:endParaRPr>
          </a:p>
          <a:p>
            <a:pPr marL="342900" indent="-342900" defTabSz="850900" eaLnBrk="0" hangingPunct="0">
              <a:buFont typeface="Arial" pitchFamily="34" charset="0"/>
              <a:buChar char="•"/>
            </a:pPr>
            <a:r>
              <a:rPr lang="en-US" sz="2000" i="1" dirty="0">
                <a:solidFill>
                  <a:srgbClr val="00B050"/>
                </a:solidFill>
              </a:rPr>
              <a:t>Award recipients must read, understand, implement &amp; comply with all Rules, Regulations and Requirements of Federal and AmeriCorps funds, once you accept Federal money.</a:t>
            </a:r>
          </a:p>
          <a:p>
            <a:pPr marL="342900" indent="-342900" defTabSz="850900" eaLnBrk="0" hangingPunct="0">
              <a:buFont typeface="Arial" pitchFamily="34" charset="0"/>
              <a:buChar char="•"/>
            </a:pPr>
            <a:endParaRPr lang="en-US" sz="2000" b="1" dirty="0">
              <a:latin typeface="Arial" charset="0"/>
              <a:cs typeface="Arial" charset="0"/>
            </a:endParaRPr>
          </a:p>
          <a:p>
            <a:pPr algn="ctr" defTabSz="850900" eaLnBrk="0" hangingPunct="0"/>
            <a:r>
              <a:rPr lang="en-US" sz="2000" b="1" dirty="0">
                <a:latin typeface="Arial" charset="0"/>
                <a:cs typeface="Arial" charset="0"/>
              </a:rPr>
              <a:t>Compliance is not optional!</a:t>
            </a:r>
            <a:r>
              <a:rPr lang="en-US" sz="2000" dirty="0">
                <a:latin typeface="Arial" charset="0"/>
                <a:cs typeface="Arial" charset="0"/>
              </a:rPr>
              <a:t>  </a:t>
            </a:r>
          </a:p>
          <a:p>
            <a:pPr defTabSz="850900" eaLnBrk="0" hangingPunct="0"/>
            <a:r>
              <a:rPr lang="en-US" sz="2000" dirty="0">
                <a:latin typeface="Arial" charset="0"/>
                <a:cs typeface="Arial" charset="0"/>
              </a:rPr>
              <a:t> </a:t>
            </a:r>
          </a:p>
          <a:p>
            <a:pPr defTabSz="850900" eaLnBrk="0" hangingPunct="0"/>
            <a:endParaRPr lang="en-US" sz="2000" dirty="0">
              <a:latin typeface="Arial" charset="0"/>
              <a:cs typeface="Arial" charset="0"/>
            </a:endParaRPr>
          </a:p>
          <a:p>
            <a:pPr marL="342900" indent="-342900" defTabSz="850900" eaLnBrk="0" hangingPunct="0">
              <a:buFont typeface="Arial" pitchFamily="34" charset="0"/>
              <a:buChar char="•"/>
            </a:pPr>
            <a:r>
              <a:rPr lang="en-US" sz="2000" dirty="0">
                <a:latin typeface="Arial" charset="0"/>
                <a:cs typeface="Arial" charset="0"/>
              </a:rPr>
              <a:t>Consequences for non-compliance vary depending on the nature and severity of the non-compliance.  For example,  late reporting may result in suspension or loss of funding, or failure to document costs may result in disallowed costs and having to repay the government or jail time.  </a:t>
            </a:r>
            <a:endParaRPr lang="en-US" sz="2000" dirty="0"/>
          </a:p>
        </p:txBody>
      </p:sp>
    </p:spTree>
    <p:extLst>
      <p:ext uri="{BB962C8B-B14F-4D97-AF65-F5344CB8AC3E}">
        <p14:creationId xmlns:p14="http://schemas.microsoft.com/office/powerpoint/2010/main" val="1857954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itle 4"/>
          <p:cNvSpPr>
            <a:spLocks noGrp="1"/>
          </p:cNvSpPr>
          <p:nvPr>
            <p:ph type="title" idx="4294967295"/>
          </p:nvPr>
        </p:nvSpPr>
        <p:spPr>
          <a:xfrm>
            <a:off x="431800" y="1752600"/>
            <a:ext cx="8229600" cy="1066800"/>
          </a:xfrm>
        </p:spPr>
        <p:txBody>
          <a:bodyPr>
            <a:normAutofit fontScale="90000"/>
          </a:bodyPr>
          <a:lstStyle/>
          <a:p>
            <a:r>
              <a:rPr lang="en-US" dirty="0">
                <a:solidFill>
                  <a:srgbClr val="00B050"/>
                </a:solidFill>
              </a:rPr>
              <a:t>Additional grants/fiscal information to starting the program</a:t>
            </a:r>
          </a:p>
        </p:txBody>
      </p:sp>
      <p:sp>
        <p:nvSpPr>
          <p:cNvPr id="7" name="TextBox 6"/>
          <p:cNvSpPr txBox="1"/>
          <p:nvPr/>
        </p:nvSpPr>
        <p:spPr>
          <a:xfrm>
            <a:off x="838200" y="4038601"/>
            <a:ext cx="7578468" cy="738664"/>
          </a:xfrm>
          <a:prstGeom prst="rect">
            <a:avLst/>
          </a:prstGeom>
          <a:noFill/>
        </p:spPr>
        <p:txBody>
          <a:bodyPr wrap="square" rtlCol="0">
            <a:spAutoFit/>
          </a:bodyPr>
          <a:lstStyle/>
          <a:p>
            <a:r>
              <a:rPr lang="en-US" sz="2400" dirty="0"/>
              <a:t>See ServeOhio website: </a:t>
            </a:r>
            <a:r>
              <a:rPr lang="en-US" sz="2400" dirty="0">
                <a:hlinkClick r:id="rId2"/>
              </a:rPr>
              <a:t>Financial Management Resources </a:t>
            </a:r>
            <a:endParaRPr lang="en-US" sz="2400" dirty="0"/>
          </a:p>
          <a:p>
            <a:r>
              <a:rPr lang="en-US" dirty="0"/>
              <a:t>.</a:t>
            </a:r>
          </a:p>
        </p:txBody>
      </p:sp>
    </p:spTree>
    <p:extLst>
      <p:ext uri="{BB962C8B-B14F-4D97-AF65-F5344CB8AC3E}">
        <p14:creationId xmlns:p14="http://schemas.microsoft.com/office/powerpoint/2010/main" val="13494706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3" name="Content Placeholder 2"/>
          <p:cNvSpPr>
            <a:spLocks noGrp="1"/>
          </p:cNvSpPr>
          <p:nvPr>
            <p:ph type="subTitle" idx="4294967295"/>
          </p:nvPr>
        </p:nvSpPr>
        <p:spPr>
          <a:xfrm>
            <a:off x="609600" y="1922805"/>
            <a:ext cx="7543800" cy="4572000"/>
          </a:xfrm>
        </p:spPr>
        <p:txBody>
          <a:bodyPr rtlCol="0">
            <a:normAutofit/>
          </a:bodyPr>
          <a:lstStyle/>
          <a:p>
            <a:pPr marL="457200" indent="-457200" algn="l" defTabSz="850900">
              <a:buFont typeface="Wingdings" panose="05000000000000000000" pitchFamily="2" charset="2"/>
              <a:buChar char="q"/>
              <a:tabLst>
                <a:tab pos="425450" algn="l"/>
              </a:tabLst>
              <a:defRPr/>
            </a:pPr>
            <a:r>
              <a:rPr lang="en-US" sz="2400" b="1" dirty="0">
                <a:solidFill>
                  <a:schemeClr val="tx1"/>
                </a:solidFill>
                <a:cs typeface="Arial" charset="0"/>
              </a:rPr>
              <a:t>Corporation for National and Community Service </a:t>
            </a:r>
            <a:r>
              <a:rPr lang="en-US" sz="2400" b="1" dirty="0">
                <a:solidFill>
                  <a:schemeClr val="tx1"/>
                </a:solidFill>
                <a:cs typeface="Arial" charset="0"/>
                <a:hlinkClick r:id="rId3"/>
              </a:rPr>
              <a:t>Statutes, Regulations and Policies</a:t>
            </a:r>
            <a:br>
              <a:rPr lang="en-US" sz="2400" b="1" dirty="0">
                <a:cs typeface="Arial" charset="0"/>
              </a:rPr>
            </a:br>
            <a:endParaRPr lang="en-US" sz="2400" b="1" dirty="0">
              <a:cs typeface="Arial" charset="0"/>
            </a:endParaRPr>
          </a:p>
          <a:p>
            <a:pPr marL="457200" indent="-457200" algn="l" defTabSz="850900" fontAlgn="auto">
              <a:spcAft>
                <a:spcPts val="0"/>
              </a:spcAft>
              <a:buFont typeface="Wingdings" panose="05000000000000000000" pitchFamily="2" charset="2"/>
              <a:buChar char="q"/>
              <a:tabLst>
                <a:tab pos="0" algn="l"/>
              </a:tabLst>
              <a:defRPr/>
            </a:pPr>
            <a:r>
              <a:rPr lang="en-US" sz="2400" b="1" dirty="0">
                <a:solidFill>
                  <a:schemeClr val="tx1"/>
                </a:solidFill>
                <a:cs typeface="Arial" charset="0"/>
                <a:hlinkClick r:id="rId4"/>
              </a:rPr>
              <a:t>CNCS 20 General and AmeriCorps Grant and Cooperative Agreement Terms and Conditions</a:t>
            </a:r>
            <a:br>
              <a:rPr lang="en-US" sz="2400" dirty="0">
                <a:solidFill>
                  <a:schemeClr val="tx1"/>
                </a:solidFill>
                <a:cs typeface="Arial" charset="0"/>
              </a:rPr>
            </a:br>
            <a:r>
              <a:rPr lang="en-US" sz="2400" b="1" dirty="0">
                <a:cs typeface="Arial" charset="0"/>
              </a:rPr>
              <a:t>    </a:t>
            </a:r>
          </a:p>
          <a:p>
            <a:pPr marL="457200" indent="-457200" algn="l" defTabSz="850900" fontAlgn="auto">
              <a:spcAft>
                <a:spcPts val="0"/>
              </a:spcAft>
              <a:buFont typeface="Wingdings" panose="05000000000000000000" pitchFamily="2" charset="2"/>
              <a:buChar char="q"/>
              <a:defRPr/>
            </a:pPr>
            <a:r>
              <a:rPr lang="en-US" sz="2400" b="1" dirty="0">
                <a:cs typeface="Arial" charset="0"/>
                <a:hlinkClick r:id="rId5"/>
              </a:rPr>
              <a:t>Ohio AmeriCorps Supplementary Terms &amp; Conditions 2020-2021</a:t>
            </a:r>
            <a:endParaRPr lang="en-US" sz="2400" dirty="0">
              <a:cs typeface="Arial" charset="0"/>
            </a:endParaRPr>
          </a:p>
        </p:txBody>
      </p:sp>
      <p:sp>
        <p:nvSpPr>
          <p:cNvPr id="2" name="Title 1"/>
          <p:cNvSpPr>
            <a:spLocks noGrp="1"/>
          </p:cNvSpPr>
          <p:nvPr>
            <p:ph type="title" idx="4294967295"/>
          </p:nvPr>
        </p:nvSpPr>
        <p:spPr>
          <a:xfrm>
            <a:off x="439008" y="839529"/>
            <a:ext cx="8229600" cy="1066800"/>
          </a:xfrm>
        </p:spPr>
        <p:txBody>
          <a:bodyPr>
            <a:normAutofit/>
          </a:bodyPr>
          <a:lstStyle/>
          <a:p>
            <a:pPr defTabSz="850900" eaLnBrk="1" fontAlgn="auto" hangingPunct="1">
              <a:spcAft>
                <a:spcPts val="0"/>
              </a:spcAft>
              <a:defRPr/>
            </a:pPr>
            <a:r>
              <a:rPr lang="en-US" sz="2600" dirty="0">
                <a:solidFill>
                  <a:srgbClr val="C00000"/>
                </a:solidFill>
                <a:cs typeface="Times New Roman" pitchFamily="18" charset="0"/>
              </a:rPr>
              <a:t>Grants Financial Management </a:t>
            </a:r>
            <a:br>
              <a:rPr lang="en-US" sz="2600" dirty="0">
                <a:solidFill>
                  <a:srgbClr val="C00000"/>
                </a:solidFill>
                <a:cs typeface="Times New Roman" pitchFamily="18" charset="0"/>
              </a:rPr>
            </a:br>
            <a:r>
              <a:rPr lang="en-US" sz="2600" dirty="0">
                <a:solidFill>
                  <a:srgbClr val="C00000"/>
                </a:solidFill>
                <a:cs typeface="Times New Roman" pitchFamily="18" charset="0"/>
              </a:rPr>
              <a:t>Where To Get More Information</a:t>
            </a:r>
          </a:p>
        </p:txBody>
      </p:sp>
    </p:spTree>
    <p:extLst>
      <p:ext uri="{BB962C8B-B14F-4D97-AF65-F5344CB8AC3E}">
        <p14:creationId xmlns:p14="http://schemas.microsoft.com/office/powerpoint/2010/main" val="27033192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5" name="Content Placeholder 4"/>
          <p:cNvSpPr>
            <a:spLocks noGrp="1"/>
          </p:cNvSpPr>
          <p:nvPr>
            <p:ph type="subTitle" idx="4294967295"/>
          </p:nvPr>
        </p:nvSpPr>
        <p:spPr>
          <a:xfrm>
            <a:off x="431800" y="2720975"/>
            <a:ext cx="8483600" cy="3603625"/>
          </a:xfrm>
        </p:spPr>
        <p:txBody>
          <a:bodyPr>
            <a:noAutofit/>
          </a:bodyPr>
          <a:lstStyle/>
          <a:p>
            <a:pPr marL="342900" indent="-342900" algn="l">
              <a:buFont typeface="Arial" panose="020B0604020202020204" pitchFamily="34" charset="0"/>
              <a:buChar char="•"/>
            </a:pPr>
            <a:endParaRPr lang="en-US" sz="2400" b="1" dirty="0">
              <a:solidFill>
                <a:schemeClr val="tx1"/>
              </a:solidFill>
              <a:hlinkClick r:id="rId2"/>
            </a:endParaRPr>
          </a:p>
          <a:p>
            <a:pPr marL="342900" indent="-342900" algn="l">
              <a:buFont typeface="Arial" panose="020B0604020202020204" pitchFamily="34" charset="0"/>
              <a:buChar char="•"/>
            </a:pPr>
            <a:r>
              <a:rPr lang="en-US" sz="2400" b="1" dirty="0">
                <a:solidFill>
                  <a:schemeClr val="tx1"/>
                </a:solidFill>
                <a:hlinkClick r:id="rId2"/>
              </a:rPr>
              <a:t>2 CFR Part 200 </a:t>
            </a:r>
            <a:endParaRPr lang="en-US" sz="2400" b="1" dirty="0">
              <a:solidFill>
                <a:schemeClr val="tx1"/>
              </a:solidFill>
            </a:endParaRPr>
          </a:p>
          <a:p>
            <a:pPr marL="0" indent="0" algn="l">
              <a:buNone/>
            </a:pPr>
            <a:endParaRPr lang="en-US" sz="900" b="1" dirty="0"/>
          </a:p>
          <a:p>
            <a:pPr marL="342900" indent="-342900" algn="l">
              <a:buFont typeface="Arial" panose="020B0604020202020204" pitchFamily="34" charset="0"/>
              <a:buChar char="•"/>
            </a:pPr>
            <a:r>
              <a:rPr lang="en-US" sz="2400" b="1" dirty="0">
                <a:solidFill>
                  <a:schemeClr val="tx1"/>
                </a:solidFill>
                <a:hlinkClick r:id="rId3"/>
              </a:rPr>
              <a:t>2 CFR Part 2205 </a:t>
            </a:r>
            <a:r>
              <a:rPr lang="en-US" sz="2400" b="1" dirty="0"/>
              <a:t> </a:t>
            </a:r>
          </a:p>
          <a:p>
            <a:pPr marL="0" indent="0" algn="l">
              <a:buNone/>
            </a:pPr>
            <a:endParaRPr lang="en-US" sz="900" b="1" dirty="0"/>
          </a:p>
          <a:p>
            <a:pPr marL="342900" indent="-342900" algn="l">
              <a:buFont typeface="Arial" panose="020B0604020202020204" pitchFamily="34" charset="0"/>
              <a:buChar char="•"/>
            </a:pPr>
            <a:r>
              <a:rPr lang="en-US" sz="2400" b="1" dirty="0">
                <a:solidFill>
                  <a:schemeClr val="tx1"/>
                </a:solidFill>
                <a:hlinkClick r:id="rId4"/>
              </a:rPr>
              <a:t>CNCS National Service Uniform Guidance Resources</a:t>
            </a:r>
            <a:endParaRPr lang="en-US" sz="2400" b="1" dirty="0">
              <a:solidFill>
                <a:schemeClr val="tx1"/>
              </a:solidFill>
            </a:endParaRPr>
          </a:p>
          <a:p>
            <a:pPr marL="0" indent="0" algn="l">
              <a:buNone/>
            </a:pPr>
            <a:endParaRPr lang="en-US" sz="900" b="1" dirty="0"/>
          </a:p>
          <a:p>
            <a:pPr marL="342900" indent="-342900" algn="l">
              <a:buFont typeface="Arial" panose="020B0604020202020204" pitchFamily="34" charset="0"/>
              <a:buChar char="•"/>
            </a:pPr>
            <a:r>
              <a:rPr lang="en-US" sz="2400" b="1" dirty="0">
                <a:solidFill>
                  <a:schemeClr val="tx1"/>
                </a:solidFill>
                <a:hlinkClick r:id="rId5"/>
              </a:rPr>
              <a:t>Uniform Guidance Crosswalk from Final  to Existing Guidance</a:t>
            </a:r>
            <a:endParaRPr lang="en-US" sz="2400" b="1" dirty="0">
              <a:solidFill>
                <a:schemeClr val="tx1"/>
              </a:solidFill>
            </a:endParaRPr>
          </a:p>
        </p:txBody>
      </p:sp>
      <p:sp>
        <p:nvSpPr>
          <p:cNvPr id="2" name="Title 1"/>
          <p:cNvSpPr>
            <a:spLocks noGrp="1"/>
          </p:cNvSpPr>
          <p:nvPr>
            <p:ph type="title" idx="4294967295"/>
          </p:nvPr>
        </p:nvSpPr>
        <p:spPr>
          <a:xfrm>
            <a:off x="1524000" y="609600"/>
            <a:ext cx="6096000" cy="1066800"/>
          </a:xfrm>
        </p:spPr>
        <p:txBody>
          <a:bodyPr>
            <a:normAutofit/>
          </a:bodyPr>
          <a:lstStyle/>
          <a:p>
            <a:pPr defTabSz="850900" eaLnBrk="1" fontAlgn="auto" hangingPunct="1">
              <a:spcAft>
                <a:spcPts val="0"/>
              </a:spcAft>
              <a:defRPr/>
            </a:pPr>
            <a:r>
              <a:rPr lang="en-US" sz="2600" dirty="0">
                <a:solidFill>
                  <a:srgbClr val="C00000"/>
                </a:solidFill>
                <a:cs typeface="Times New Roman" pitchFamily="18" charset="0"/>
              </a:rPr>
              <a:t>Grants Financial Management </a:t>
            </a:r>
            <a:br>
              <a:rPr lang="en-US" sz="2600" dirty="0">
                <a:solidFill>
                  <a:srgbClr val="C00000"/>
                </a:solidFill>
                <a:cs typeface="Times New Roman" pitchFamily="18" charset="0"/>
              </a:rPr>
            </a:br>
            <a:r>
              <a:rPr lang="en-US" sz="2600" dirty="0">
                <a:solidFill>
                  <a:srgbClr val="C00000"/>
                </a:solidFill>
                <a:cs typeface="Times New Roman" pitchFamily="18" charset="0"/>
              </a:rPr>
              <a:t>Where To Get More Information</a:t>
            </a:r>
            <a:endParaRPr lang="en-US" sz="2600" dirty="0">
              <a:solidFill>
                <a:srgbClr val="C00000"/>
              </a:solidFill>
            </a:endParaRPr>
          </a:p>
        </p:txBody>
      </p:sp>
      <p:sp>
        <p:nvSpPr>
          <p:cNvPr id="7" name="TextBox 6"/>
          <p:cNvSpPr txBox="1"/>
          <p:nvPr/>
        </p:nvSpPr>
        <p:spPr>
          <a:xfrm>
            <a:off x="533400" y="1737995"/>
            <a:ext cx="8382000" cy="892552"/>
          </a:xfrm>
          <a:prstGeom prst="rect">
            <a:avLst/>
          </a:prstGeom>
          <a:noFill/>
        </p:spPr>
        <p:txBody>
          <a:bodyPr>
            <a:spAutoFit/>
          </a:bodyPr>
          <a:lstStyle/>
          <a:p>
            <a:pPr defTabSz="850900">
              <a:defRPr/>
            </a:pPr>
            <a:r>
              <a:rPr lang="en-US" sz="2000" b="1" dirty="0">
                <a:solidFill>
                  <a:prstClr val="black"/>
                </a:solidFill>
                <a:cs typeface="Times New Roman" pitchFamily="18" charset="0"/>
              </a:rPr>
              <a:t>OMB Uniform Guidance at 2 CFR 200 and 2205</a:t>
            </a:r>
          </a:p>
          <a:p>
            <a:pPr defTabSz="850900" eaLnBrk="0" hangingPunct="0">
              <a:defRPr/>
            </a:pPr>
            <a:r>
              <a:rPr lang="en-US" sz="1600" dirty="0">
                <a:solidFill>
                  <a:prstClr val="black"/>
                </a:solidFill>
              </a:rPr>
              <a:t>Federal standards to ensure grants are managed properly and funds spent in accordance with applicable laws and regulations</a:t>
            </a:r>
          </a:p>
        </p:txBody>
      </p:sp>
    </p:spTree>
    <p:extLst>
      <p:ext uri="{BB962C8B-B14F-4D97-AF65-F5344CB8AC3E}">
        <p14:creationId xmlns:p14="http://schemas.microsoft.com/office/powerpoint/2010/main" val="36433247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914400" y="685800"/>
            <a:ext cx="7543800" cy="1066800"/>
          </a:xfrm>
        </p:spPr>
        <p:txBody>
          <a:bodyPr>
            <a:normAutofit/>
          </a:bodyPr>
          <a:lstStyle/>
          <a:p>
            <a:pPr defTabSz="850900">
              <a:defRPr/>
            </a:pPr>
            <a:r>
              <a:rPr lang="en-US" sz="2800" dirty="0">
                <a:cs typeface="Times New Roman" pitchFamily="18" charset="0"/>
              </a:rPr>
              <a:t>Grants Financial Management </a:t>
            </a:r>
            <a:br>
              <a:rPr lang="en-US" sz="2800" dirty="0">
                <a:cs typeface="Times New Roman" pitchFamily="18" charset="0"/>
              </a:rPr>
            </a:br>
            <a:r>
              <a:rPr lang="en-US" sz="2800" dirty="0">
                <a:cs typeface="Times New Roman" pitchFamily="18" charset="0"/>
              </a:rPr>
              <a:t>Where To Get More Information</a:t>
            </a:r>
            <a:endParaRPr lang="en-US" sz="2800" dirty="0">
              <a:solidFill>
                <a:schemeClr val="accent2">
                  <a:lumMod val="50000"/>
                </a:schemeClr>
              </a:solidFill>
              <a:cs typeface="Arial" charset="0"/>
            </a:endParaRPr>
          </a:p>
        </p:txBody>
      </p:sp>
      <p:sp>
        <p:nvSpPr>
          <p:cNvPr id="64515" name="Content Placeholder 2"/>
          <p:cNvSpPr>
            <a:spLocks noGrp="1"/>
          </p:cNvSpPr>
          <p:nvPr>
            <p:ph idx="4294967295"/>
          </p:nvPr>
        </p:nvSpPr>
        <p:spPr>
          <a:xfrm>
            <a:off x="533400" y="1828800"/>
            <a:ext cx="8229600" cy="4419600"/>
          </a:xfrm>
        </p:spPr>
        <p:txBody>
          <a:bodyPr>
            <a:normAutofit/>
          </a:bodyPr>
          <a:lstStyle/>
          <a:p>
            <a:pPr marL="0" indent="0" defTabSz="850900">
              <a:buNone/>
            </a:pPr>
            <a:r>
              <a:rPr lang="en-US" sz="2400" b="1" dirty="0">
                <a:solidFill>
                  <a:srgbClr val="C00000"/>
                </a:solidFill>
                <a:cs typeface="Arial" charset="0"/>
              </a:rPr>
              <a:t>CNCS Resources</a:t>
            </a:r>
          </a:p>
          <a:p>
            <a:pPr defTabSz="850900"/>
            <a:r>
              <a:rPr lang="en-US" sz="2400" b="1" dirty="0">
                <a:cs typeface="Arial" charset="0"/>
                <a:hlinkClick r:id="rId2"/>
              </a:rPr>
              <a:t>Learning Pathways for Program Start-Up</a:t>
            </a:r>
            <a:endParaRPr lang="en-US" sz="2400" dirty="0">
              <a:solidFill>
                <a:srgbClr val="FFC000"/>
              </a:solidFill>
              <a:cs typeface="Arial" charset="0"/>
            </a:endParaRPr>
          </a:p>
          <a:p>
            <a:pPr marL="0" indent="0" defTabSz="850900">
              <a:buNone/>
            </a:pPr>
            <a:endParaRPr lang="en-US" sz="2400" dirty="0">
              <a:solidFill>
                <a:srgbClr val="FFC000"/>
              </a:solidFill>
              <a:cs typeface="Arial" charset="0"/>
            </a:endParaRPr>
          </a:p>
          <a:p>
            <a:pPr defTabSz="850900"/>
            <a:r>
              <a:rPr lang="en-US" sz="2400" b="1" dirty="0">
                <a:cs typeface="Arial" charset="0"/>
                <a:hlinkClick r:id="rId3"/>
              </a:rPr>
              <a:t>National Service Knowledge Network</a:t>
            </a:r>
            <a:endParaRPr lang="en-US" sz="2400" dirty="0">
              <a:cs typeface="Arial" charset="0"/>
            </a:endParaRPr>
          </a:p>
          <a:p>
            <a:pPr defTabSz="850900"/>
            <a:endParaRPr lang="en-US" sz="2400" dirty="0">
              <a:cs typeface="Arial" charset="0"/>
            </a:endParaRPr>
          </a:p>
          <a:p>
            <a:pPr defTabSz="850900"/>
            <a:r>
              <a:rPr lang="en-US" sz="2400" b="1" dirty="0">
                <a:cs typeface="Arial" charset="0"/>
                <a:hlinkClick r:id="rId4"/>
              </a:rPr>
              <a:t>Financial</a:t>
            </a:r>
            <a:r>
              <a:rPr lang="en-US" sz="2400" b="1" dirty="0">
                <a:solidFill>
                  <a:srgbClr val="FFC000"/>
                </a:solidFill>
                <a:cs typeface="Arial" charset="0"/>
                <a:hlinkClick r:id="rId4"/>
              </a:rPr>
              <a:t> </a:t>
            </a:r>
            <a:r>
              <a:rPr lang="en-US" sz="2400" b="1" dirty="0">
                <a:cs typeface="Arial" charset="0"/>
                <a:hlinkClick r:id="rId4"/>
              </a:rPr>
              <a:t>and Grants Management</a:t>
            </a:r>
            <a:endParaRPr lang="en-US" sz="2400" b="1" dirty="0">
              <a:cs typeface="Arial" charset="0"/>
            </a:endParaRPr>
          </a:p>
          <a:p>
            <a:pPr defTabSz="850900"/>
            <a:endParaRPr lang="en-US" sz="2400" b="1" dirty="0">
              <a:cs typeface="Arial" charset="0"/>
            </a:endParaRPr>
          </a:p>
          <a:p>
            <a:pPr defTabSz="850900"/>
            <a:r>
              <a:rPr lang="en-US" sz="2400" b="1" dirty="0">
                <a:cs typeface="Arial" charset="0"/>
                <a:hlinkClick r:id="rId5"/>
              </a:rPr>
              <a:t>2012 Financial and Grants Management Institute</a:t>
            </a:r>
            <a:endParaRPr lang="en-US" sz="2400" dirty="0">
              <a:cs typeface="Arial" charset="0"/>
            </a:endParaRPr>
          </a:p>
          <a:p>
            <a:pPr defTabSz="850900"/>
            <a:endParaRPr lang="en-US" sz="2400" dirty="0">
              <a:cs typeface="Arial" charset="0"/>
            </a:endParaRPr>
          </a:p>
        </p:txBody>
      </p:sp>
    </p:spTree>
    <p:extLst>
      <p:ext uri="{BB962C8B-B14F-4D97-AF65-F5344CB8AC3E}">
        <p14:creationId xmlns:p14="http://schemas.microsoft.com/office/powerpoint/2010/main" val="1248783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Strengthening Ohio Communities through Service and Volunteerism. </a:t>
            </a:r>
          </a:p>
        </p:txBody>
      </p:sp>
      <p:sp>
        <p:nvSpPr>
          <p:cNvPr id="2" name="Title 1"/>
          <p:cNvSpPr>
            <a:spLocks noGrp="1"/>
          </p:cNvSpPr>
          <p:nvPr>
            <p:ph type="title" idx="4294967295"/>
          </p:nvPr>
        </p:nvSpPr>
        <p:spPr>
          <a:xfrm>
            <a:off x="459259" y="808037"/>
            <a:ext cx="8229600" cy="1066800"/>
          </a:xfrm>
        </p:spPr>
        <p:txBody>
          <a:bodyPr>
            <a:normAutofit/>
          </a:bodyPr>
          <a:lstStyle/>
          <a:p>
            <a:pPr defTabSz="850900" eaLnBrk="1" fontAlgn="auto" hangingPunct="1">
              <a:spcAft>
                <a:spcPts val="0"/>
              </a:spcAft>
              <a:defRPr/>
            </a:pPr>
            <a:r>
              <a:rPr lang="en-US" sz="2800" b="1" dirty="0">
                <a:solidFill>
                  <a:srgbClr val="C00000"/>
                </a:solidFill>
                <a:effectLst/>
                <a:cs typeface="Times New Roman" pitchFamily="18" charset="0"/>
              </a:rPr>
              <a:t>Grants Financial Management </a:t>
            </a:r>
            <a:br>
              <a:rPr lang="en-US" sz="2800" b="1" dirty="0">
                <a:solidFill>
                  <a:srgbClr val="C00000"/>
                </a:solidFill>
                <a:effectLst/>
                <a:cs typeface="Times New Roman" pitchFamily="18" charset="0"/>
              </a:rPr>
            </a:br>
            <a:r>
              <a:rPr lang="en-US" sz="2800" b="1" dirty="0">
                <a:solidFill>
                  <a:srgbClr val="C00000"/>
                </a:solidFill>
                <a:effectLst/>
                <a:cs typeface="Times New Roman" pitchFamily="18" charset="0"/>
              </a:rPr>
              <a:t>Where To Get More Information</a:t>
            </a:r>
          </a:p>
        </p:txBody>
      </p:sp>
      <p:sp>
        <p:nvSpPr>
          <p:cNvPr id="3" name="Content Placeholder 2"/>
          <p:cNvSpPr>
            <a:spLocks noGrp="1"/>
          </p:cNvSpPr>
          <p:nvPr>
            <p:ph idx="4294967295"/>
          </p:nvPr>
        </p:nvSpPr>
        <p:spPr>
          <a:xfrm>
            <a:off x="609600" y="2133600"/>
            <a:ext cx="7772400" cy="3916363"/>
          </a:xfrm>
        </p:spPr>
        <p:txBody>
          <a:bodyPr rtlCol="0">
            <a:normAutofit fontScale="92500" lnSpcReduction="10000"/>
          </a:bodyPr>
          <a:lstStyle/>
          <a:p>
            <a:pPr marL="0" indent="0" defTabSz="850900" fontAlgn="auto">
              <a:spcAft>
                <a:spcPts val="0"/>
              </a:spcAft>
              <a:buNone/>
              <a:defRPr/>
            </a:pPr>
            <a:r>
              <a:rPr lang="en-US" sz="2200" b="1" dirty="0">
                <a:solidFill>
                  <a:srgbClr val="C00000"/>
                </a:solidFill>
                <a:latin typeface="+mj-lt"/>
                <a:cs typeface="Arial" charset="0"/>
                <a:hlinkClick r:id="rId2"/>
              </a:rPr>
              <a:t>ServeOhio website – Finance and Grants Management Resources</a:t>
            </a:r>
            <a:r>
              <a:rPr lang="en-US" sz="2400" b="1" dirty="0">
                <a:solidFill>
                  <a:srgbClr val="C00000"/>
                </a:solidFill>
                <a:latin typeface="+mj-lt"/>
                <a:cs typeface="Arial" charset="0"/>
                <a:hlinkClick r:id="rId2"/>
              </a:rPr>
              <a:t> </a:t>
            </a:r>
            <a:endParaRPr lang="en-US" sz="2400" dirty="0">
              <a:latin typeface="+mj-lt"/>
              <a:cs typeface="Arial" charset="0"/>
            </a:endParaRPr>
          </a:p>
          <a:p>
            <a:pPr defTabSz="850900" fontAlgn="auto">
              <a:spcAft>
                <a:spcPts val="0"/>
              </a:spcAft>
              <a:buFont typeface="Wingdings" pitchFamily="2" charset="2"/>
              <a:buChar char="q"/>
              <a:defRPr/>
            </a:pPr>
            <a:r>
              <a:rPr lang="en-US" sz="2400" dirty="0">
                <a:latin typeface="+mj-lt"/>
                <a:cs typeface="Arial" charset="0"/>
              </a:rPr>
              <a:t>AmeriCorps Fiscal Manual, ServeOhio, Ohio’s Commission on Service and Volunteerism, Resources for Program Directors</a:t>
            </a:r>
          </a:p>
          <a:p>
            <a:pPr marL="0" indent="0" defTabSz="850900" fontAlgn="auto">
              <a:spcAft>
                <a:spcPts val="0"/>
              </a:spcAft>
              <a:buNone/>
              <a:defRPr/>
            </a:pPr>
            <a:r>
              <a:rPr lang="en-US" sz="2400" dirty="0">
                <a:latin typeface="+mj-lt"/>
                <a:cs typeface="Arial" charset="0"/>
              </a:rPr>
              <a:t> </a:t>
            </a:r>
          </a:p>
          <a:p>
            <a:pPr defTabSz="850900" fontAlgn="auto">
              <a:spcAft>
                <a:spcPts val="0"/>
              </a:spcAft>
              <a:buFont typeface="Wingdings" pitchFamily="2" charset="2"/>
              <a:buChar char="q"/>
              <a:defRPr/>
            </a:pPr>
            <a:r>
              <a:rPr lang="en-US" sz="2400" dirty="0">
                <a:latin typeface="+mj-lt"/>
              </a:rPr>
              <a:t>New Subs-New Staff Finance-Grants Management Slide Presentation and Webinar  </a:t>
            </a:r>
          </a:p>
          <a:p>
            <a:pPr marL="0" indent="0" defTabSz="850900">
              <a:buNone/>
              <a:defRPr/>
            </a:pPr>
            <a:endParaRPr lang="en-US" sz="2400" dirty="0">
              <a:latin typeface="+mj-lt"/>
              <a:cs typeface="Arial" charset="0"/>
            </a:endParaRPr>
          </a:p>
          <a:p>
            <a:pPr marL="0" indent="0" defTabSz="850900" eaLnBrk="1" fontAlgn="auto" hangingPunct="1">
              <a:spcAft>
                <a:spcPts val="0"/>
              </a:spcAft>
              <a:buNone/>
              <a:tabLst>
                <a:tab pos="425450" algn="l"/>
              </a:tabLst>
              <a:defRPr/>
            </a:pPr>
            <a:r>
              <a:rPr lang="en-US" sz="2400" dirty="0">
                <a:latin typeface="+mj-lt"/>
                <a:cs typeface="Arial" charset="0"/>
              </a:rPr>
              <a:t>Future Trainings</a:t>
            </a:r>
          </a:p>
          <a:p>
            <a:pPr marL="800100" indent="-457200" defTabSz="850900" eaLnBrk="1" fontAlgn="auto" hangingPunct="1">
              <a:spcAft>
                <a:spcPts val="0"/>
              </a:spcAft>
              <a:buFont typeface="Wingdings" pitchFamily="2" charset="2"/>
              <a:buChar char="q"/>
              <a:tabLst>
                <a:tab pos="425450" algn="l"/>
              </a:tabLst>
              <a:defRPr/>
            </a:pPr>
            <a:endParaRPr lang="en-US" sz="2400" dirty="0">
              <a:latin typeface="+mj-lt"/>
              <a:cs typeface="Arial" charset="0"/>
            </a:endParaRPr>
          </a:p>
          <a:p>
            <a:pPr marL="0" indent="0" defTabSz="850900" eaLnBrk="1" fontAlgn="auto" hangingPunct="1">
              <a:spcAft>
                <a:spcPts val="0"/>
              </a:spcAft>
              <a:buNone/>
              <a:tabLst>
                <a:tab pos="425450" algn="l"/>
              </a:tabLst>
              <a:defRPr/>
            </a:pPr>
            <a:r>
              <a:rPr lang="en-US" sz="2400" dirty="0">
                <a:latin typeface="+mj-lt"/>
                <a:cs typeface="Arial" charset="0"/>
              </a:rPr>
              <a:t>OCSV Fiscal Officer – Carol Davis, </a:t>
            </a:r>
            <a:r>
              <a:rPr lang="en-US" sz="2400" dirty="0">
                <a:latin typeface="+mj-lt"/>
                <a:cs typeface="Arial" charset="0"/>
                <a:hlinkClick r:id="rId3"/>
              </a:rPr>
              <a:t>carol.davis@serveohio.gov</a:t>
            </a:r>
            <a:r>
              <a:rPr lang="en-US" sz="2400" dirty="0">
                <a:latin typeface="+mj-lt"/>
                <a:cs typeface="Arial" charset="0"/>
              </a:rPr>
              <a:t>  614.728.2920</a:t>
            </a:r>
          </a:p>
          <a:p>
            <a:pPr defTabSz="850900" fontAlgn="auto">
              <a:spcAft>
                <a:spcPts val="0"/>
              </a:spcAft>
              <a:buFont typeface="Arial" pitchFamily="34" charset="0"/>
              <a:buChar char="•"/>
              <a:defRPr/>
            </a:pPr>
            <a:endParaRPr lang="en-US" sz="2400" dirty="0"/>
          </a:p>
        </p:txBody>
      </p:sp>
    </p:spTree>
    <p:extLst>
      <p:ext uri="{BB962C8B-B14F-4D97-AF65-F5344CB8AC3E}">
        <p14:creationId xmlns:p14="http://schemas.microsoft.com/office/powerpoint/2010/main" val="28820720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1674"/>
            <a:ext cx="8229600" cy="1066800"/>
          </a:xfrm>
        </p:spPr>
        <p:txBody>
          <a:bodyPr>
            <a:normAutofit fontScale="90000"/>
          </a:bodyPr>
          <a:lstStyle/>
          <a:p>
            <a:r>
              <a:rPr lang="en-US" dirty="0"/>
              <a:t>ServeOhio Staff Contact Information</a:t>
            </a:r>
          </a:p>
        </p:txBody>
      </p:sp>
      <p:sp>
        <p:nvSpPr>
          <p:cNvPr id="3" name="Content Placeholder 2"/>
          <p:cNvSpPr>
            <a:spLocks noGrp="1"/>
          </p:cNvSpPr>
          <p:nvPr>
            <p:ph idx="1"/>
          </p:nvPr>
        </p:nvSpPr>
        <p:spPr>
          <a:xfrm>
            <a:off x="533400" y="1676400"/>
            <a:ext cx="8153400" cy="4648200"/>
          </a:xfrm>
        </p:spPr>
        <p:txBody>
          <a:bodyPr>
            <a:normAutofit/>
          </a:bodyPr>
          <a:lstStyle/>
          <a:p>
            <a:r>
              <a:rPr lang="en-US" sz="2300" dirty="0"/>
              <a:t>Mary Cannon, Director of AmeriCorps </a:t>
            </a:r>
            <a:r>
              <a:rPr lang="en-US" sz="2300" dirty="0">
                <a:hlinkClick r:id="rId3"/>
              </a:rPr>
              <a:t>mary.cannon@serveohio.gov</a:t>
            </a:r>
            <a:r>
              <a:rPr lang="en-US" sz="2300" dirty="0"/>
              <a:t>, 614-728-5177</a:t>
            </a:r>
          </a:p>
          <a:p>
            <a:r>
              <a:rPr lang="en-US" sz="2300" dirty="0"/>
              <a:t>Ava </a:t>
            </a:r>
            <a:r>
              <a:rPr lang="en-US" sz="2300" dirty="0" err="1"/>
              <a:t>Carvour</a:t>
            </a:r>
            <a:r>
              <a:rPr lang="en-US" sz="2300" dirty="0"/>
              <a:t>, AmeriCorps Program Officer</a:t>
            </a:r>
          </a:p>
          <a:p>
            <a:pPr marL="0" indent="0">
              <a:buNone/>
            </a:pPr>
            <a:r>
              <a:rPr lang="en-US" sz="2300" dirty="0"/>
              <a:t>      </a:t>
            </a:r>
            <a:r>
              <a:rPr lang="en-US" sz="2300" dirty="0">
                <a:hlinkClick r:id="rId4"/>
              </a:rPr>
              <a:t>ava.carvour@serveohio.gov</a:t>
            </a:r>
            <a:r>
              <a:rPr lang="en-US" sz="2300" dirty="0"/>
              <a:t>, 614-300-9384</a:t>
            </a:r>
          </a:p>
          <a:p>
            <a:r>
              <a:rPr lang="en-US" sz="2300" dirty="0"/>
              <a:t>Meredith Pugh, AmeriCorps Program Officer  </a:t>
            </a:r>
            <a:r>
              <a:rPr lang="en-US" sz="2300" dirty="0">
                <a:hlinkClick r:id="rId5"/>
              </a:rPr>
              <a:t>meredith.pugh@serveohio.gov</a:t>
            </a:r>
            <a:r>
              <a:rPr lang="en-US" sz="2300" dirty="0"/>
              <a:t>, 614-705-1039</a:t>
            </a:r>
          </a:p>
          <a:p>
            <a:r>
              <a:rPr lang="en-US" sz="2300" dirty="0"/>
              <a:t>Carol Davis, Fiscal Officer </a:t>
            </a:r>
          </a:p>
          <a:p>
            <a:pPr marL="0" indent="0">
              <a:buNone/>
            </a:pPr>
            <a:r>
              <a:rPr lang="en-US" sz="2300" dirty="0"/>
              <a:t>      </a:t>
            </a:r>
            <a:r>
              <a:rPr lang="en-US" sz="2300" dirty="0">
                <a:hlinkClick r:id="rId6"/>
              </a:rPr>
              <a:t>carol.davis@serveohio.gov</a:t>
            </a:r>
            <a:r>
              <a:rPr lang="en-US" sz="2300" dirty="0"/>
              <a:t>,  614-728-2920</a:t>
            </a:r>
          </a:p>
          <a:p>
            <a:r>
              <a:rPr lang="en-US" sz="2300" dirty="0"/>
              <a:t>Rebeccah Verhoff-Kiss, Outreach &amp; Education Officer</a:t>
            </a:r>
          </a:p>
          <a:p>
            <a:pPr marL="0" indent="0">
              <a:buNone/>
            </a:pPr>
            <a:r>
              <a:rPr lang="en-US" sz="2300" dirty="0"/>
              <a:t>      </a:t>
            </a:r>
            <a:r>
              <a:rPr lang="en-US" sz="2300" dirty="0">
                <a:hlinkClick r:id="rId7"/>
              </a:rPr>
              <a:t>rebeccah.verhoff-kiss@serveohio.gov</a:t>
            </a:r>
            <a:r>
              <a:rPr lang="en-US" sz="2300" dirty="0"/>
              <a:t>, 614-995-5269 </a:t>
            </a:r>
          </a:p>
          <a:p>
            <a:endParaRPr lang="en-US" dirty="0"/>
          </a:p>
        </p:txBody>
      </p:sp>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t>Strengthening Ohio Communities through AmeriCorps and volunteer engagement.</a:t>
            </a:r>
            <a:endParaRPr lang="en-US" dirty="0"/>
          </a:p>
        </p:txBody>
      </p:sp>
    </p:spTree>
    <p:extLst>
      <p:ext uri="{BB962C8B-B14F-4D97-AF65-F5344CB8AC3E}">
        <p14:creationId xmlns:p14="http://schemas.microsoft.com/office/powerpoint/2010/main" val="19040739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465438" y="2057400"/>
            <a:ext cx="8229600" cy="1066800"/>
          </a:xfrm>
        </p:spPr>
        <p:txBody>
          <a:bodyPr>
            <a:normAutofit fontScale="90000"/>
          </a:bodyPr>
          <a:lstStyle/>
          <a:p>
            <a:r>
              <a:rPr lang="en-US" dirty="0"/>
              <a:t>Other Financial/Grants Management Ohio Supplementary Terms and Conditions – OSTC-5 and OSTC-6 Highlights</a:t>
            </a:r>
          </a:p>
        </p:txBody>
      </p:sp>
    </p:spTree>
    <p:extLst>
      <p:ext uri="{BB962C8B-B14F-4D97-AF65-F5344CB8AC3E}">
        <p14:creationId xmlns:p14="http://schemas.microsoft.com/office/powerpoint/2010/main" val="42706731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extBox 4"/>
          <p:cNvSpPr txBox="1"/>
          <p:nvPr/>
        </p:nvSpPr>
        <p:spPr>
          <a:xfrm>
            <a:off x="1295400" y="762000"/>
            <a:ext cx="6705600" cy="461665"/>
          </a:xfrm>
          <a:prstGeom prst="rect">
            <a:avLst/>
          </a:prstGeom>
          <a:noFill/>
        </p:spPr>
        <p:txBody>
          <a:bodyPr wrap="square" rtlCol="0">
            <a:spAutoFit/>
          </a:bodyPr>
          <a:lstStyle/>
          <a:p>
            <a:pPr algn="ctr"/>
            <a:r>
              <a:rPr lang="en-US" sz="2400" dirty="0">
                <a:solidFill>
                  <a:prstClr val="black"/>
                </a:solidFill>
              </a:rPr>
              <a:t>2020-21 Ohio Supplementary Terms &amp; Conditions</a:t>
            </a:r>
          </a:p>
        </p:txBody>
      </p:sp>
      <p:graphicFrame>
        <p:nvGraphicFramePr>
          <p:cNvPr id="9" name="Table 8"/>
          <p:cNvGraphicFramePr>
            <a:graphicFrameLocks noGrp="1"/>
          </p:cNvGraphicFramePr>
          <p:nvPr>
            <p:extLst>
              <p:ext uri="{D42A27DB-BD31-4B8C-83A1-F6EECF244321}">
                <p14:modId xmlns:p14="http://schemas.microsoft.com/office/powerpoint/2010/main" val="2856638249"/>
              </p:ext>
            </p:extLst>
          </p:nvPr>
        </p:nvGraphicFramePr>
        <p:xfrm>
          <a:off x="1219200" y="1324034"/>
          <a:ext cx="6858000" cy="640080"/>
        </p:xfrm>
        <a:graphic>
          <a:graphicData uri="http://schemas.openxmlformats.org/drawingml/2006/table">
            <a:tbl>
              <a:tblPr firstRow="1" bandRow="1">
                <a:tableStyleId>{5C22544A-7EE6-4342-B048-85BDC9FD1C3A}</a:tableStyleId>
              </a:tblPr>
              <a:tblGrid>
                <a:gridCol w="6858000">
                  <a:extLst>
                    <a:ext uri="{9D8B030D-6E8A-4147-A177-3AD203B41FA5}">
                      <a16:colId xmlns:a16="http://schemas.microsoft.com/office/drawing/2014/main" val="20000"/>
                    </a:ext>
                  </a:extLst>
                </a:gridCol>
              </a:tblGrid>
              <a:tr h="370840">
                <a:tc>
                  <a:txBody>
                    <a:bodyPr/>
                    <a:lstStyle/>
                    <a:p>
                      <a:r>
                        <a:rPr lang="en-US" dirty="0"/>
                        <a:t>These Financial/Grants</a:t>
                      </a:r>
                      <a:r>
                        <a:rPr lang="en-US" baseline="0" dirty="0"/>
                        <a:t> Management </a:t>
                      </a:r>
                      <a:r>
                        <a:rPr lang="en-US" dirty="0"/>
                        <a:t>Articles of the OSTC</a:t>
                      </a:r>
                      <a:r>
                        <a:rPr lang="en-US" baseline="0" dirty="0"/>
                        <a:t> </a:t>
                      </a:r>
                      <a:r>
                        <a:rPr lang="en-US" dirty="0"/>
                        <a:t>remain the same as 2019-20</a:t>
                      </a:r>
                    </a:p>
                  </a:txBody>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31359974"/>
              </p:ext>
            </p:extLst>
          </p:nvPr>
        </p:nvGraphicFramePr>
        <p:xfrm>
          <a:off x="1219200" y="2064483"/>
          <a:ext cx="6858000" cy="2533335"/>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328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OSTC-5.6</a:t>
                      </a:r>
                    </a:p>
                  </a:txBody>
                  <a:tcP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Any</a:t>
                      </a:r>
                      <a:r>
                        <a:rPr lang="en-US" sz="1400" b="0" baseline="0" dirty="0">
                          <a:solidFill>
                            <a:schemeClr val="tx1"/>
                          </a:solidFill>
                        </a:rPr>
                        <a:t> unexpended funds revert to ServeOhio</a:t>
                      </a:r>
                      <a:endParaRPr lang="en-US" sz="1400" b="0" dirty="0">
                        <a:solidFill>
                          <a:schemeClr val="tx1"/>
                        </a:solidFill>
                      </a:endParaRPr>
                    </a:p>
                  </a:txBody>
                  <a:tcPr>
                    <a:solidFill>
                      <a:schemeClr val="bg1">
                        <a:lumMod val="85000"/>
                      </a:schemeClr>
                    </a:solidFill>
                  </a:tcPr>
                </a:tc>
                <a:extLst>
                  <a:ext uri="{0D108BD9-81ED-4DB2-BD59-A6C34878D82A}">
                    <a16:rowId xmlns:a16="http://schemas.microsoft.com/office/drawing/2014/main" val="10001"/>
                  </a:ext>
                </a:extLst>
              </a:tr>
              <a:tr h="470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a:solidFill>
                            <a:schemeClr val="tx1"/>
                          </a:solidFill>
                        </a:rPr>
                        <a:t>OSTC-5.7</a:t>
                      </a:r>
                    </a:p>
                    <a:p>
                      <a:endParaRPr lang="en-US" sz="1400" baseline="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Documents required to execute award and make payments</a:t>
                      </a:r>
                    </a:p>
                  </a:txBody>
                  <a:tcPr/>
                </a:tc>
                <a:extLst>
                  <a:ext uri="{0D108BD9-81ED-4DB2-BD59-A6C34878D82A}">
                    <a16:rowId xmlns:a16="http://schemas.microsoft.com/office/drawing/2014/main" val="10002"/>
                  </a:ext>
                </a:extLst>
              </a:tr>
              <a:tr h="4393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a:solidFill>
                            <a:schemeClr val="tx1"/>
                          </a:solidFill>
                        </a:rPr>
                        <a:t>OSTC-5.8; 5.8.3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Quarterly requests for funds requirement and limits</a:t>
                      </a:r>
                    </a:p>
                  </a:txBody>
                  <a:tcPr/>
                </a:tc>
                <a:extLst>
                  <a:ext uri="{0D108BD9-81ED-4DB2-BD59-A6C34878D82A}">
                    <a16:rowId xmlns:a16="http://schemas.microsoft.com/office/drawing/2014/main" val="10003"/>
                  </a:ext>
                </a:extLst>
              </a:tr>
              <a:tr h="5155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baseline="0" dirty="0">
                          <a:solidFill>
                            <a:schemeClr val="tx1"/>
                          </a:solidFill>
                        </a:rPr>
                        <a:t>OSTC-5.9– 5.9.1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Audit Requirements</a:t>
                      </a:r>
                    </a:p>
                  </a:txBody>
                  <a:tcPr/>
                </a:tc>
                <a:extLst>
                  <a:ext uri="{0D108BD9-81ED-4DB2-BD59-A6C34878D82A}">
                    <a16:rowId xmlns:a16="http://schemas.microsoft.com/office/drawing/2014/main" val="10004"/>
                  </a:ext>
                </a:extLst>
              </a:tr>
              <a:tr h="626122">
                <a:tc>
                  <a:txBody>
                    <a:bodyPr/>
                    <a:lstStyle/>
                    <a:p>
                      <a:r>
                        <a:rPr lang="en-US" sz="1400" b="0" baseline="0" dirty="0">
                          <a:solidFill>
                            <a:schemeClr val="tx1"/>
                          </a:solidFill>
                        </a:rPr>
                        <a:t>OSTC-6.1 – 6.4.3 and 6.4.5 and 6.4.6</a:t>
                      </a:r>
                      <a:endParaRPr lang="en-US" sz="1400" baseline="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Financial Reporting Requirements; separated Cost Reimbursement and Fixed Amount Grants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10005"/>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559018340"/>
              </p:ext>
            </p:extLst>
          </p:nvPr>
        </p:nvGraphicFramePr>
        <p:xfrm>
          <a:off x="1233616" y="4597818"/>
          <a:ext cx="6843584" cy="304800"/>
        </p:xfrm>
        <a:graphic>
          <a:graphicData uri="http://schemas.openxmlformats.org/drawingml/2006/table">
            <a:tbl>
              <a:tblPr firstRow="1" bandRow="1">
                <a:tableStyleId>{5C22544A-7EE6-4342-B048-85BDC9FD1C3A}</a:tableStyleId>
              </a:tblPr>
              <a:tblGrid>
                <a:gridCol w="2119184">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baseline="0" dirty="0">
                          <a:solidFill>
                            <a:schemeClr val="tx1"/>
                          </a:solidFill>
                        </a:rPr>
                        <a:t>OSTC-6.7</a:t>
                      </a: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Request for extension on reporting due dates</a:t>
                      </a:r>
                    </a:p>
                  </a:txBody>
                  <a:tcPr>
                    <a:solidFill>
                      <a:schemeClr val="accent6">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889815007"/>
              </p:ext>
            </p:extLst>
          </p:nvPr>
        </p:nvGraphicFramePr>
        <p:xfrm>
          <a:off x="1233615" y="4893887"/>
          <a:ext cx="6843585" cy="396240"/>
        </p:xfrm>
        <a:graphic>
          <a:graphicData uri="http://schemas.openxmlformats.org/drawingml/2006/table">
            <a:tbl>
              <a:tblPr firstRow="1" bandRow="1">
                <a:tableStyleId>{5C22544A-7EE6-4342-B048-85BDC9FD1C3A}</a:tableStyleId>
              </a:tblPr>
              <a:tblGrid>
                <a:gridCol w="2155832">
                  <a:extLst>
                    <a:ext uri="{9D8B030D-6E8A-4147-A177-3AD203B41FA5}">
                      <a16:colId xmlns:a16="http://schemas.microsoft.com/office/drawing/2014/main" val="20000"/>
                    </a:ext>
                  </a:extLst>
                </a:gridCol>
                <a:gridCol w="4687753">
                  <a:extLst>
                    <a:ext uri="{9D8B030D-6E8A-4147-A177-3AD203B41FA5}">
                      <a16:colId xmlns:a16="http://schemas.microsoft.com/office/drawing/2014/main" val="20001"/>
                    </a:ext>
                  </a:extLst>
                </a:gridCol>
              </a:tblGrid>
              <a:tr h="39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baseline="0" dirty="0">
                          <a:solidFill>
                            <a:schemeClr val="tx1"/>
                          </a:solidFill>
                        </a:rPr>
                        <a:t>OSTC-6.8</a:t>
                      </a:r>
                    </a:p>
                  </a:txBody>
                  <a:tcPr>
                    <a:solidFill>
                      <a:schemeClr val="bg1">
                        <a:lumMod val="85000"/>
                      </a:schemeClr>
                    </a:solidFill>
                  </a:tcPr>
                </a:tc>
                <a:tc>
                  <a:txBody>
                    <a:bodyPr/>
                    <a:lstStyle/>
                    <a:p>
                      <a:r>
                        <a:rPr lang="en-US" sz="1400" b="0" baseline="0" dirty="0">
                          <a:solidFill>
                            <a:schemeClr val="tx1"/>
                          </a:solidFill>
                        </a:rPr>
                        <a:t>Failure to report</a:t>
                      </a:r>
                    </a:p>
                  </a:txBody>
                  <a:tcPr>
                    <a:solidFill>
                      <a:schemeClr val="bg1">
                        <a:lumMod val="85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219374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TextBox 4"/>
          <p:cNvSpPr txBox="1"/>
          <p:nvPr/>
        </p:nvSpPr>
        <p:spPr>
          <a:xfrm>
            <a:off x="1295400" y="736556"/>
            <a:ext cx="6705600" cy="461665"/>
          </a:xfrm>
          <a:prstGeom prst="rect">
            <a:avLst/>
          </a:prstGeom>
          <a:noFill/>
        </p:spPr>
        <p:txBody>
          <a:bodyPr wrap="square" rtlCol="0">
            <a:spAutoFit/>
          </a:bodyPr>
          <a:lstStyle/>
          <a:p>
            <a:pPr algn="ctr"/>
            <a:r>
              <a:rPr lang="en-US" sz="2400" dirty="0">
                <a:solidFill>
                  <a:prstClr val="black"/>
                </a:solidFill>
              </a:rPr>
              <a:t>2019-20 Ohio Supplementary Terms &amp; Conditions</a:t>
            </a:r>
          </a:p>
        </p:txBody>
      </p:sp>
      <p:graphicFrame>
        <p:nvGraphicFramePr>
          <p:cNvPr id="9" name="Table 8"/>
          <p:cNvGraphicFramePr>
            <a:graphicFrameLocks noGrp="1"/>
          </p:cNvGraphicFramePr>
          <p:nvPr>
            <p:extLst>
              <p:ext uri="{D42A27DB-BD31-4B8C-83A1-F6EECF244321}">
                <p14:modId xmlns:p14="http://schemas.microsoft.com/office/powerpoint/2010/main" val="1224524341"/>
              </p:ext>
            </p:extLst>
          </p:nvPr>
        </p:nvGraphicFramePr>
        <p:xfrm>
          <a:off x="76200" y="1164922"/>
          <a:ext cx="8991600" cy="461665"/>
        </p:xfrm>
        <a:graphic>
          <a:graphicData uri="http://schemas.openxmlformats.org/drawingml/2006/table">
            <a:tbl>
              <a:tblPr firstRow="1" bandRow="1">
                <a:tableStyleId>{5C22544A-7EE6-4342-B048-85BDC9FD1C3A}</a:tableStyleId>
              </a:tblPr>
              <a:tblGrid>
                <a:gridCol w="8991600">
                  <a:extLst>
                    <a:ext uri="{9D8B030D-6E8A-4147-A177-3AD203B41FA5}">
                      <a16:colId xmlns:a16="http://schemas.microsoft.com/office/drawing/2014/main" val="20000"/>
                    </a:ext>
                  </a:extLst>
                </a:gridCol>
              </a:tblGrid>
              <a:tr h="461665">
                <a:tc>
                  <a:txBody>
                    <a:bodyPr/>
                    <a:lstStyle/>
                    <a:p>
                      <a:r>
                        <a:rPr lang="en-US" dirty="0"/>
                        <a:t>These Financial/Grants</a:t>
                      </a:r>
                      <a:r>
                        <a:rPr lang="en-US" baseline="0" dirty="0"/>
                        <a:t> Management </a:t>
                      </a:r>
                      <a:r>
                        <a:rPr lang="en-US" dirty="0"/>
                        <a:t>Articles of the OSTC</a:t>
                      </a:r>
                      <a:r>
                        <a:rPr lang="en-US" baseline="0" dirty="0"/>
                        <a:t> </a:t>
                      </a:r>
                      <a:r>
                        <a:rPr lang="en-US" dirty="0"/>
                        <a:t>have changed beginning 2019-2020</a:t>
                      </a:r>
                    </a:p>
                  </a:txBody>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682937046"/>
              </p:ext>
            </p:extLst>
          </p:nvPr>
        </p:nvGraphicFramePr>
        <p:xfrm>
          <a:off x="685800" y="1626587"/>
          <a:ext cx="7620000" cy="2377001"/>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20000"/>
                    </a:ext>
                  </a:extLst>
                </a:gridCol>
                <a:gridCol w="6553200">
                  <a:extLst>
                    <a:ext uri="{9D8B030D-6E8A-4147-A177-3AD203B41FA5}">
                      <a16:colId xmlns:a16="http://schemas.microsoft.com/office/drawing/2014/main" val="20001"/>
                    </a:ext>
                  </a:extLst>
                </a:gridCol>
              </a:tblGrid>
              <a:tr h="472001">
                <a:tc>
                  <a:txBody>
                    <a:bodyPr/>
                    <a:lstStyle/>
                    <a:p>
                      <a:r>
                        <a:rPr lang="en-US" sz="1400" b="0" dirty="0">
                          <a:solidFill>
                            <a:schemeClr val="tx1"/>
                          </a:solidFill>
                        </a:rPr>
                        <a:t>OSTC-1.4</a:t>
                      </a:r>
                    </a:p>
                  </a:txBody>
                  <a:tcPr>
                    <a:solidFill>
                      <a:schemeClr val="bg1">
                        <a:lumMod val="85000"/>
                      </a:schemeClr>
                    </a:solidFill>
                  </a:tcPr>
                </a:tc>
                <a:tc>
                  <a:txBody>
                    <a:bodyPr/>
                    <a:lstStyle/>
                    <a:p>
                      <a:r>
                        <a:rPr lang="en-US" sz="1400" b="0" dirty="0">
                          <a:solidFill>
                            <a:schemeClr val="tx1"/>
                          </a:solidFill>
                        </a:rPr>
                        <a:t>Added Records Retention Requirement; grants issued for a one-year term only &amp; closed annually remains the same</a:t>
                      </a:r>
                    </a:p>
                  </a:txBody>
                  <a:tcPr>
                    <a:solidFill>
                      <a:schemeClr val="bg1">
                        <a:lumMod val="85000"/>
                      </a:schemeClr>
                    </a:solidFill>
                  </a:tcPr>
                </a:tc>
                <a:extLst>
                  <a:ext uri="{0D108BD9-81ED-4DB2-BD59-A6C34878D82A}">
                    <a16:rowId xmlns:a16="http://schemas.microsoft.com/office/drawing/2014/main" val="10000"/>
                  </a:ext>
                </a:extLst>
              </a:tr>
              <a:tr h="411041">
                <a:tc>
                  <a:txBody>
                    <a:bodyPr/>
                    <a:lstStyle/>
                    <a:p>
                      <a:r>
                        <a:rPr lang="en-US" sz="1400" dirty="0"/>
                        <a:t>OSTC-5.2</a:t>
                      </a:r>
                    </a:p>
                  </a:txBody>
                  <a:tcPr/>
                </a:tc>
                <a:tc>
                  <a:txBody>
                    <a:bodyPr/>
                    <a:lstStyle/>
                    <a:p>
                      <a:r>
                        <a:rPr lang="en-US" sz="1400" dirty="0"/>
                        <a:t>Added clarifying language relating to the CNCS eGrants budget direct costs</a:t>
                      </a:r>
                    </a:p>
                  </a:txBody>
                  <a:tcPr/>
                </a:tc>
                <a:extLst>
                  <a:ext uri="{0D108BD9-81ED-4DB2-BD59-A6C34878D82A}">
                    <a16:rowId xmlns:a16="http://schemas.microsoft.com/office/drawing/2014/main" val="3111809613"/>
                  </a:ext>
                </a:extLst>
              </a:tr>
              <a:tr h="457200">
                <a:tc>
                  <a:txBody>
                    <a:bodyPr/>
                    <a:lstStyle/>
                    <a:p>
                      <a:r>
                        <a:rPr lang="en-US" sz="1400" dirty="0"/>
                        <a:t>OSTC</a:t>
                      </a:r>
                      <a:r>
                        <a:rPr lang="en-US" sz="1400" baseline="0" dirty="0"/>
                        <a:t> 5.4</a:t>
                      </a:r>
                      <a:endParaRPr lang="en-US" sz="1400" dirty="0"/>
                    </a:p>
                  </a:txBody>
                  <a:tcPr/>
                </a:tc>
                <a:tc>
                  <a:txBody>
                    <a:bodyPr/>
                    <a:lstStyle/>
                    <a:p>
                      <a:r>
                        <a:rPr lang="en-US" sz="1400" dirty="0"/>
                        <a:t>Added clarifying language related to 2 CFR 200.407; and ServeOhio approval for Competitive-funded programs</a:t>
                      </a:r>
                    </a:p>
                  </a:txBody>
                  <a:tcPr/>
                </a:tc>
                <a:extLst>
                  <a:ext uri="{0D108BD9-81ED-4DB2-BD59-A6C34878D82A}">
                    <a16:rowId xmlns:a16="http://schemas.microsoft.com/office/drawing/2014/main" val="10001"/>
                  </a:ext>
                </a:extLst>
              </a:tr>
              <a:tr h="396239">
                <a:tc>
                  <a:txBody>
                    <a:bodyPr/>
                    <a:lstStyle/>
                    <a:p>
                      <a:r>
                        <a:rPr lang="en-US" sz="1400" baseline="0" dirty="0">
                          <a:solidFill>
                            <a:schemeClr val="tx1"/>
                          </a:solidFill>
                        </a:rPr>
                        <a:t>OSTC 5.5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Updated Member Service Recognition Guidance; changed from 5.4.3</a:t>
                      </a:r>
                    </a:p>
                  </a:txBody>
                  <a:tcPr/>
                </a:tc>
                <a:extLst>
                  <a:ext uri="{0D108BD9-81ED-4DB2-BD59-A6C34878D82A}">
                    <a16:rowId xmlns:a16="http://schemas.microsoft.com/office/drawing/2014/main" val="10002"/>
                  </a:ext>
                </a:extLst>
              </a:tr>
              <a:tr h="5334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a:solidFill>
                            <a:schemeClr val="tx1"/>
                          </a:solidFill>
                        </a:rPr>
                        <a:t>OSTC-5.8.1</a:t>
                      </a: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Created Separate bullet for Fixed Amount Grants and removed 20% initial draw availability per CNCS AmeriCorps Terms &amp; Conditions XVI</a:t>
                      </a:r>
                    </a:p>
                  </a:txBody>
                  <a:tcPr/>
                </a:tc>
                <a:extLst>
                  <a:ext uri="{0D108BD9-81ED-4DB2-BD59-A6C34878D82A}">
                    <a16:rowId xmlns:a16="http://schemas.microsoft.com/office/drawing/2014/main" val="1000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214829267"/>
              </p:ext>
            </p:extLst>
          </p:nvPr>
        </p:nvGraphicFramePr>
        <p:xfrm>
          <a:off x="685800" y="5002071"/>
          <a:ext cx="7620000" cy="914400"/>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20000"/>
                    </a:ext>
                  </a:extLst>
                </a:gridCol>
                <a:gridCol w="6553200">
                  <a:extLst>
                    <a:ext uri="{9D8B030D-6E8A-4147-A177-3AD203B41FA5}">
                      <a16:colId xmlns:a16="http://schemas.microsoft.com/office/drawing/2014/main" val="20001"/>
                    </a:ext>
                  </a:extLst>
                </a:gridCol>
              </a:tblGrid>
              <a:tr h="381000">
                <a:tc>
                  <a:txBody>
                    <a:bodyPr/>
                    <a:lstStyle/>
                    <a:p>
                      <a:r>
                        <a:rPr lang="en-US" sz="1400" b="0" dirty="0">
                          <a:solidFill>
                            <a:schemeClr val="tx1"/>
                          </a:solidFill>
                        </a:rPr>
                        <a:t>OSTC-5.9.3</a:t>
                      </a:r>
                    </a:p>
                  </a:txBody>
                  <a:tcPr>
                    <a:solidFill>
                      <a:schemeClr val="accent6">
                        <a:lumMod val="40000"/>
                        <a:lumOff val="60000"/>
                      </a:schemeClr>
                    </a:solidFill>
                  </a:tcPr>
                </a:tc>
                <a:tc>
                  <a:txBody>
                    <a:bodyPr/>
                    <a:lstStyle/>
                    <a:p>
                      <a:r>
                        <a:rPr lang="en-US" sz="1400" b="0" dirty="0">
                          <a:solidFill>
                            <a:schemeClr val="tx1"/>
                          </a:solidFill>
                        </a:rPr>
                        <a:t>Clarified submission of an Elective audit requirement, if conducted</a:t>
                      </a:r>
                    </a:p>
                  </a:txBody>
                  <a:tcPr>
                    <a:solidFill>
                      <a:schemeClr val="accent6">
                        <a:lumMod val="40000"/>
                        <a:lumOff val="60000"/>
                      </a:schemeClr>
                    </a:solidFill>
                  </a:tcPr>
                </a:tc>
                <a:extLst>
                  <a:ext uri="{0D108BD9-81ED-4DB2-BD59-A6C34878D82A}">
                    <a16:rowId xmlns:a16="http://schemas.microsoft.com/office/drawing/2014/main" val="3130513181"/>
                  </a:ext>
                </a:extLst>
              </a:tr>
              <a:tr h="533400">
                <a:tc>
                  <a:txBody>
                    <a:bodyPr/>
                    <a:lstStyle/>
                    <a:p>
                      <a:r>
                        <a:rPr lang="en-US" sz="1400" b="0" dirty="0">
                          <a:solidFill>
                            <a:schemeClr val="tx1"/>
                          </a:solidFill>
                        </a:rPr>
                        <a:t>OSTC-5.10, 5.10.1</a:t>
                      </a:r>
                    </a:p>
                  </a:txBody>
                  <a:tcPr>
                    <a:solidFill>
                      <a:schemeClr val="accent6">
                        <a:lumMod val="40000"/>
                        <a:lumOff val="60000"/>
                      </a:schemeClr>
                    </a:solidFill>
                  </a:tcPr>
                </a:tc>
                <a:tc>
                  <a:txBody>
                    <a:bodyPr/>
                    <a:lstStyle/>
                    <a:p>
                      <a:r>
                        <a:rPr lang="en-US" sz="1400" b="0" dirty="0">
                          <a:solidFill>
                            <a:schemeClr val="tx1"/>
                          </a:solidFill>
                        </a:rPr>
                        <a:t>Added information regarding OCSV’s monitoring of subgrantees- Cost Reimbursement (5.10.2) and Fixed Amount subgrantees (5.10.3)</a:t>
                      </a:r>
                    </a:p>
                  </a:txBody>
                  <a:tcPr>
                    <a:solidFill>
                      <a:schemeClr val="accent6">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4125490285"/>
              </p:ext>
            </p:extLst>
          </p:nvPr>
        </p:nvGraphicFramePr>
        <p:xfrm>
          <a:off x="685800" y="3990079"/>
          <a:ext cx="7620000" cy="883286"/>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20000"/>
                    </a:ext>
                  </a:extLst>
                </a:gridCol>
                <a:gridCol w="6553200">
                  <a:extLst>
                    <a:ext uri="{9D8B030D-6E8A-4147-A177-3AD203B41FA5}">
                      <a16:colId xmlns:a16="http://schemas.microsoft.com/office/drawing/2014/main" val="20001"/>
                    </a:ext>
                  </a:extLst>
                </a:gridCol>
              </a:tblGrid>
              <a:tr h="365126">
                <a:tc>
                  <a:txBody>
                    <a:bodyPr/>
                    <a:lstStyle/>
                    <a:p>
                      <a:r>
                        <a:rPr lang="en-US" sz="1400" b="0" dirty="0">
                          <a:solidFill>
                            <a:schemeClr val="tx1"/>
                          </a:solidFill>
                        </a:rPr>
                        <a:t>OSTC-5.8.2</a:t>
                      </a:r>
                    </a:p>
                  </a:txBody>
                  <a:tcPr>
                    <a:solidFill>
                      <a:schemeClr val="bg1">
                        <a:lumMod val="85000"/>
                      </a:schemeClr>
                    </a:solidFill>
                  </a:tcPr>
                </a:tc>
                <a:tc>
                  <a:txBody>
                    <a:bodyPr/>
                    <a:lstStyle/>
                    <a:p>
                      <a:r>
                        <a:rPr lang="en-US" sz="1400" b="0" dirty="0">
                          <a:solidFill>
                            <a:schemeClr val="tx1"/>
                          </a:solidFill>
                        </a:rPr>
                        <a:t>Created separate bullet for Cost Reimbursement Grants; added reference to Uniform Guidance for reconciling advance payments</a:t>
                      </a:r>
                    </a:p>
                  </a:txBody>
                  <a:tcPr>
                    <a:solidFill>
                      <a:schemeClr val="bg1">
                        <a:lumMod val="85000"/>
                      </a:schemeClr>
                    </a:solidFill>
                  </a:tcPr>
                </a:tc>
                <a:extLst>
                  <a:ext uri="{0D108BD9-81ED-4DB2-BD59-A6C34878D82A}">
                    <a16:rowId xmlns:a16="http://schemas.microsoft.com/office/drawing/2014/main" val="10000"/>
                  </a:ext>
                </a:extLst>
              </a:tr>
              <a:tr h="365126">
                <a:tc>
                  <a:txBody>
                    <a:bodyPr/>
                    <a:lstStyle/>
                    <a:p>
                      <a:r>
                        <a:rPr lang="en-US" sz="1400" baseline="0" dirty="0">
                          <a:solidFill>
                            <a:schemeClr val="tx1"/>
                          </a:solidFill>
                        </a:rPr>
                        <a:t>OSTC-5.9.2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Clarified Single Audit Requirement for spending that </a:t>
                      </a:r>
                      <a:r>
                        <a:rPr kumimoji="0" lang="en-US" sz="1400" b="0" i="0" u="sng" strike="noStrike" kern="1200" cap="none" spc="0" normalizeH="0" baseline="0" noProof="0" dirty="0">
                          <a:ln>
                            <a:noFill/>
                          </a:ln>
                          <a:solidFill>
                            <a:prstClr val="black"/>
                          </a:solidFill>
                          <a:effectLst/>
                          <a:uLnTx/>
                          <a:uFillTx/>
                          <a:latin typeface="+mn-lt"/>
                          <a:ea typeface="+mn-ea"/>
                          <a:cs typeface="+mn-cs"/>
                        </a:rPr>
                        <a:t>meets</a:t>
                      </a:r>
                      <a:r>
                        <a:rPr kumimoji="0" lang="en-US" sz="1400" b="0" i="0" u="none" strike="noStrike" kern="1200" cap="none" spc="0" normalizeH="0" baseline="0" noProof="0" dirty="0">
                          <a:ln>
                            <a:noFill/>
                          </a:ln>
                          <a:solidFill>
                            <a:prstClr val="black"/>
                          </a:solidFill>
                          <a:effectLst/>
                          <a:uLnTx/>
                          <a:uFillTx/>
                          <a:latin typeface="+mn-lt"/>
                          <a:ea typeface="+mn-ea"/>
                          <a:cs typeface="+mn-cs"/>
                        </a:rPr>
                        <a:t> or exceeds audit threshold</a:t>
                      </a:r>
                    </a:p>
                  </a:txBody>
                  <a:tcPr>
                    <a:solidFill>
                      <a:schemeClr val="bg1">
                        <a:lumMod val="85000"/>
                      </a:schemeClr>
                    </a:solidFill>
                  </a:tcPr>
                </a:tc>
                <a:extLst>
                  <a:ext uri="{0D108BD9-81ED-4DB2-BD59-A6C34878D82A}">
                    <a16:rowId xmlns:a16="http://schemas.microsoft.com/office/drawing/2014/main" val="2365343429"/>
                  </a:ext>
                </a:extLst>
              </a:tr>
            </a:tbl>
          </a:graphicData>
        </a:graphic>
      </p:graphicFrame>
      <p:graphicFrame>
        <p:nvGraphicFramePr>
          <p:cNvPr id="4" name="Table 3">
            <a:extLst>
              <a:ext uri="{FF2B5EF4-FFF2-40B4-BE49-F238E27FC236}">
                <a16:creationId xmlns:a16="http://schemas.microsoft.com/office/drawing/2014/main" id="{6AA8104F-D448-47DC-8C74-0BC4D9156B52}"/>
              </a:ext>
            </a:extLst>
          </p:cNvPr>
          <p:cNvGraphicFramePr>
            <a:graphicFrameLocks noGrp="1"/>
          </p:cNvGraphicFramePr>
          <p:nvPr>
            <p:extLst>
              <p:ext uri="{D42A27DB-BD31-4B8C-83A1-F6EECF244321}">
                <p14:modId xmlns:p14="http://schemas.microsoft.com/office/powerpoint/2010/main" val="2748790801"/>
              </p:ext>
            </p:extLst>
          </p:nvPr>
        </p:nvGraphicFramePr>
        <p:xfrm>
          <a:off x="685800" y="5906530"/>
          <a:ext cx="7620000" cy="518160"/>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2977907244"/>
                    </a:ext>
                  </a:extLst>
                </a:gridCol>
                <a:gridCol w="6553200">
                  <a:extLst>
                    <a:ext uri="{9D8B030D-6E8A-4147-A177-3AD203B41FA5}">
                      <a16:colId xmlns:a16="http://schemas.microsoft.com/office/drawing/2014/main" val="3952676869"/>
                    </a:ext>
                  </a:extLst>
                </a:gridCol>
              </a:tblGrid>
              <a:tr h="481090">
                <a:tc>
                  <a:txBody>
                    <a:bodyPr/>
                    <a:lstStyle/>
                    <a:p>
                      <a:r>
                        <a:rPr lang="en-US" sz="1400" b="0" baseline="0" dirty="0">
                          <a:solidFill>
                            <a:schemeClr val="tx1"/>
                          </a:solidFill>
                        </a:rPr>
                        <a:t>OSTC</a:t>
                      </a:r>
                      <a:r>
                        <a:rPr lang="en-US" sz="1400" baseline="0" dirty="0">
                          <a:solidFill>
                            <a:schemeClr val="tx1"/>
                          </a:solidFill>
                        </a:rPr>
                        <a:t> </a:t>
                      </a:r>
                      <a:r>
                        <a:rPr lang="en-US" sz="1400" b="0" baseline="0" dirty="0">
                          <a:solidFill>
                            <a:schemeClr val="tx1"/>
                          </a:solidFill>
                        </a:rPr>
                        <a:t>6.4.7, 6.4.8</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Separated Fixed Amount Grants Reporting Requirements; no changes to requirements</a:t>
                      </a:r>
                    </a:p>
                  </a:txBody>
                  <a:tcPr>
                    <a:solidFill>
                      <a:schemeClr val="bg1">
                        <a:lumMod val="85000"/>
                      </a:schemeClr>
                    </a:solidFill>
                  </a:tcPr>
                </a:tc>
                <a:extLst>
                  <a:ext uri="{0D108BD9-81ED-4DB2-BD59-A6C34878D82A}">
                    <a16:rowId xmlns:a16="http://schemas.microsoft.com/office/drawing/2014/main" val="3278268303"/>
                  </a:ext>
                </a:extLst>
              </a:tr>
            </a:tbl>
          </a:graphicData>
        </a:graphic>
      </p:graphicFrame>
    </p:spTree>
    <p:extLst>
      <p:ext uri="{BB962C8B-B14F-4D97-AF65-F5344CB8AC3E}">
        <p14:creationId xmlns:p14="http://schemas.microsoft.com/office/powerpoint/2010/main" val="14998863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5" name="TextBox 4"/>
          <p:cNvSpPr txBox="1"/>
          <p:nvPr/>
        </p:nvSpPr>
        <p:spPr>
          <a:xfrm>
            <a:off x="1295400" y="846957"/>
            <a:ext cx="6705600" cy="461665"/>
          </a:xfrm>
          <a:prstGeom prst="rect">
            <a:avLst/>
          </a:prstGeom>
          <a:noFill/>
        </p:spPr>
        <p:txBody>
          <a:bodyPr wrap="square" rtlCol="0">
            <a:spAutoFit/>
          </a:bodyPr>
          <a:lstStyle/>
          <a:p>
            <a:pPr algn="ctr"/>
            <a:r>
              <a:rPr lang="en-US" sz="2400" dirty="0">
                <a:solidFill>
                  <a:prstClr val="black"/>
                </a:solidFill>
              </a:rPr>
              <a:t>2017-18 Ohio Supplementary Terms &amp; Conditions</a:t>
            </a:r>
          </a:p>
        </p:txBody>
      </p:sp>
      <p:graphicFrame>
        <p:nvGraphicFramePr>
          <p:cNvPr id="9" name="Table 8"/>
          <p:cNvGraphicFramePr>
            <a:graphicFrameLocks noGrp="1"/>
          </p:cNvGraphicFramePr>
          <p:nvPr>
            <p:extLst>
              <p:ext uri="{D42A27DB-BD31-4B8C-83A1-F6EECF244321}">
                <p14:modId xmlns:p14="http://schemas.microsoft.com/office/powerpoint/2010/main" val="1382871997"/>
              </p:ext>
            </p:extLst>
          </p:nvPr>
        </p:nvGraphicFramePr>
        <p:xfrm>
          <a:off x="1219200" y="1447800"/>
          <a:ext cx="6858000" cy="819144"/>
        </p:xfrm>
        <a:graphic>
          <a:graphicData uri="http://schemas.openxmlformats.org/drawingml/2006/table">
            <a:tbl>
              <a:tblPr firstRow="1" bandRow="1">
                <a:tableStyleId>{5C22544A-7EE6-4342-B048-85BDC9FD1C3A}</a:tableStyleId>
              </a:tblPr>
              <a:tblGrid>
                <a:gridCol w="6858000">
                  <a:extLst>
                    <a:ext uri="{9D8B030D-6E8A-4147-A177-3AD203B41FA5}">
                      <a16:colId xmlns:a16="http://schemas.microsoft.com/office/drawing/2014/main" val="20000"/>
                    </a:ext>
                  </a:extLst>
                </a:gridCol>
              </a:tblGrid>
              <a:tr h="819144">
                <a:tc>
                  <a:txBody>
                    <a:bodyPr/>
                    <a:lstStyle/>
                    <a:p>
                      <a:r>
                        <a:rPr lang="en-US" dirty="0"/>
                        <a:t>These Financial/Grants</a:t>
                      </a:r>
                      <a:r>
                        <a:rPr lang="en-US" baseline="0" dirty="0"/>
                        <a:t> Management </a:t>
                      </a:r>
                      <a:r>
                        <a:rPr lang="en-US" dirty="0"/>
                        <a:t>Articles of the OSTC</a:t>
                      </a:r>
                      <a:r>
                        <a:rPr lang="en-US" baseline="0" dirty="0"/>
                        <a:t> </a:t>
                      </a:r>
                      <a:r>
                        <a:rPr lang="en-US" dirty="0"/>
                        <a:t>remain the same as 2018-19</a:t>
                      </a:r>
                    </a:p>
                  </a:txBody>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808981452"/>
              </p:ext>
            </p:extLst>
          </p:nvPr>
        </p:nvGraphicFramePr>
        <p:xfrm>
          <a:off x="1219200" y="2331720"/>
          <a:ext cx="6858000" cy="1948047"/>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20000"/>
                    </a:ext>
                  </a:extLst>
                </a:gridCol>
                <a:gridCol w="4972050">
                  <a:extLst>
                    <a:ext uri="{9D8B030D-6E8A-4147-A177-3AD203B41FA5}">
                      <a16:colId xmlns:a16="http://schemas.microsoft.com/office/drawing/2014/main" val="20001"/>
                    </a:ext>
                  </a:extLst>
                </a:gridCol>
              </a:tblGrid>
              <a:tr h="446149">
                <a:tc>
                  <a:txBody>
                    <a:bodyPr/>
                    <a:lstStyle/>
                    <a:p>
                      <a:r>
                        <a:rPr lang="en-US" sz="1400" b="0" dirty="0">
                          <a:solidFill>
                            <a:schemeClr val="tx1"/>
                          </a:solidFill>
                        </a:rPr>
                        <a:t>OSTC-1.1.2</a:t>
                      </a:r>
                    </a:p>
                  </a:txBody>
                  <a:tcPr>
                    <a:solidFill>
                      <a:schemeClr val="bg1">
                        <a:lumMod val="85000"/>
                      </a:schemeClr>
                    </a:solidFill>
                  </a:tcPr>
                </a:tc>
                <a:tc>
                  <a:txBody>
                    <a:bodyPr/>
                    <a:lstStyle/>
                    <a:p>
                      <a:r>
                        <a:rPr lang="en-US" sz="1400" b="0" dirty="0">
                          <a:solidFill>
                            <a:schemeClr val="tx1"/>
                          </a:solidFill>
                        </a:rPr>
                        <a:t>No </a:t>
                      </a:r>
                      <a:r>
                        <a:rPr lang="en-US" sz="1400" b="0" dirty="0" err="1">
                          <a:solidFill>
                            <a:schemeClr val="tx1"/>
                          </a:solidFill>
                        </a:rPr>
                        <a:t>subgranting</a:t>
                      </a:r>
                      <a:r>
                        <a:rPr lang="en-US" sz="1400" b="0" dirty="0">
                          <a:solidFill>
                            <a:schemeClr val="tx1"/>
                          </a:solidFill>
                        </a:rPr>
                        <a:t> of funds w/o prior approval</a:t>
                      </a:r>
                    </a:p>
                  </a:txBody>
                  <a:tcPr>
                    <a:solidFill>
                      <a:schemeClr val="bg1">
                        <a:lumMod val="85000"/>
                      </a:schemeClr>
                    </a:solidFill>
                  </a:tcPr>
                </a:tc>
                <a:extLst>
                  <a:ext uri="{0D108BD9-81ED-4DB2-BD59-A6C34878D82A}">
                    <a16:rowId xmlns:a16="http://schemas.microsoft.com/office/drawing/2014/main" val="10000"/>
                  </a:ext>
                </a:extLst>
              </a:tr>
              <a:tr h="446149">
                <a:tc>
                  <a:txBody>
                    <a:bodyPr/>
                    <a:lstStyle/>
                    <a:p>
                      <a:r>
                        <a:rPr lang="en-US" sz="1400" dirty="0"/>
                        <a:t>OSTC</a:t>
                      </a:r>
                      <a:r>
                        <a:rPr lang="en-US" sz="1400" baseline="0" dirty="0"/>
                        <a:t> 1.2</a:t>
                      </a:r>
                      <a:endParaRPr lang="en-US" sz="1400" dirty="0"/>
                    </a:p>
                  </a:txBody>
                  <a:tcPr/>
                </a:tc>
                <a:tc>
                  <a:txBody>
                    <a:bodyPr/>
                    <a:lstStyle/>
                    <a:p>
                      <a:r>
                        <a:rPr lang="en-US" sz="1400" dirty="0"/>
                        <a:t>Requirement to report Fraud, Waste and Abuse</a:t>
                      </a:r>
                    </a:p>
                  </a:txBody>
                  <a:tcPr/>
                </a:tc>
                <a:extLst>
                  <a:ext uri="{0D108BD9-81ED-4DB2-BD59-A6C34878D82A}">
                    <a16:rowId xmlns:a16="http://schemas.microsoft.com/office/drawing/2014/main" val="10001"/>
                  </a:ext>
                </a:extLst>
              </a:tr>
              <a:tr h="446149">
                <a:tc>
                  <a:txBody>
                    <a:bodyPr/>
                    <a:lstStyle/>
                    <a:p>
                      <a:r>
                        <a:rPr lang="en-US" sz="1400" baseline="0" dirty="0">
                          <a:solidFill>
                            <a:schemeClr val="tx1"/>
                          </a:solidFill>
                        </a:rPr>
                        <a:t>OSTC 1.4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One Year Grants (added Records Retention Requirement)</a:t>
                      </a:r>
                    </a:p>
                  </a:txBody>
                  <a:tcPr/>
                </a:tc>
                <a:extLst>
                  <a:ext uri="{0D108BD9-81ED-4DB2-BD59-A6C34878D82A}">
                    <a16:rowId xmlns:a16="http://schemas.microsoft.com/office/drawing/2014/main" val="10002"/>
                  </a:ext>
                </a:extLst>
              </a:tr>
              <a:tr h="609600">
                <a:tc>
                  <a:txBody>
                    <a:bodyPr/>
                    <a:lstStyle/>
                    <a:p>
                      <a:r>
                        <a:rPr lang="en-US" sz="1400" baseline="0" dirty="0">
                          <a:solidFill>
                            <a:schemeClr val="tx1"/>
                          </a:solidFill>
                        </a:rPr>
                        <a:t>OSTC-5.1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Funds must be used for expenditures as outlined in Approved Budget</a:t>
                      </a: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10004"/>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035013529"/>
              </p:ext>
            </p:extLst>
          </p:nvPr>
        </p:nvGraphicFramePr>
        <p:xfrm>
          <a:off x="1219200" y="5336045"/>
          <a:ext cx="6858000" cy="30480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20000"/>
                    </a:ext>
                  </a:extLst>
                </a:gridCol>
                <a:gridCol w="4953000">
                  <a:extLst>
                    <a:ext uri="{9D8B030D-6E8A-4147-A177-3AD203B41FA5}">
                      <a16:colId xmlns:a16="http://schemas.microsoft.com/office/drawing/2014/main" val="20001"/>
                    </a:ext>
                  </a:extLst>
                </a:gridCol>
              </a:tblGrid>
              <a:tr h="2245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baseline="0" dirty="0">
                          <a:solidFill>
                            <a:schemeClr val="tx1"/>
                          </a:solidFill>
                        </a:rPr>
                        <a:t>OSTC-5.4.2</a:t>
                      </a: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Budget modifications under 10%</a:t>
                      </a:r>
                    </a:p>
                  </a:txBody>
                  <a:tcPr>
                    <a:solidFill>
                      <a:schemeClr val="accent6">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959856501"/>
              </p:ext>
            </p:extLst>
          </p:nvPr>
        </p:nvGraphicFramePr>
        <p:xfrm>
          <a:off x="1219200" y="4314983"/>
          <a:ext cx="6858000" cy="609600"/>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20000"/>
                    </a:ext>
                  </a:extLst>
                </a:gridCol>
                <a:gridCol w="4972050">
                  <a:extLst>
                    <a:ext uri="{9D8B030D-6E8A-4147-A177-3AD203B41FA5}">
                      <a16:colId xmlns:a16="http://schemas.microsoft.com/office/drawing/2014/main" val="20001"/>
                    </a:ext>
                  </a:extLst>
                </a:gridCol>
              </a:tblGrid>
              <a:tr h="609600">
                <a:tc>
                  <a:txBody>
                    <a:bodyPr/>
                    <a:lstStyle/>
                    <a:p>
                      <a:r>
                        <a:rPr lang="en-US" sz="1400" b="0" dirty="0">
                          <a:solidFill>
                            <a:schemeClr val="tx1"/>
                          </a:solidFill>
                        </a:rPr>
                        <a:t>OSTC-5.3, 5.3.1, 5.3.2</a:t>
                      </a:r>
                    </a:p>
                  </a:txBody>
                  <a:tcPr>
                    <a:solidFill>
                      <a:schemeClr val="accent6">
                        <a:lumMod val="20000"/>
                        <a:lumOff val="80000"/>
                      </a:schemeClr>
                    </a:solidFill>
                  </a:tcPr>
                </a:tc>
                <a:tc>
                  <a:txBody>
                    <a:bodyPr/>
                    <a:lstStyle/>
                    <a:p>
                      <a:r>
                        <a:rPr lang="en-US" sz="1400" b="0" dirty="0">
                          <a:solidFill>
                            <a:schemeClr val="tx1"/>
                          </a:solidFill>
                        </a:rPr>
                        <a:t>Match requirements</a:t>
                      </a:r>
                    </a:p>
                  </a:txBody>
                  <a:tcPr>
                    <a:solidFill>
                      <a:schemeClr val="accent6">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458163442"/>
              </p:ext>
            </p:extLst>
          </p:nvPr>
        </p:nvGraphicFramePr>
        <p:xfrm>
          <a:off x="1219200" y="4876800"/>
          <a:ext cx="6858000" cy="430367"/>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20000"/>
                    </a:ext>
                  </a:extLst>
                </a:gridCol>
                <a:gridCol w="4972050">
                  <a:extLst>
                    <a:ext uri="{9D8B030D-6E8A-4147-A177-3AD203B41FA5}">
                      <a16:colId xmlns:a16="http://schemas.microsoft.com/office/drawing/2014/main" val="20001"/>
                    </a:ext>
                  </a:extLst>
                </a:gridCol>
              </a:tblGrid>
              <a:tr h="430367">
                <a:tc>
                  <a:txBody>
                    <a:bodyPr/>
                    <a:lstStyle/>
                    <a:p>
                      <a:r>
                        <a:rPr lang="en-US" sz="1400" b="0" dirty="0">
                          <a:solidFill>
                            <a:schemeClr val="tx1"/>
                          </a:solidFill>
                        </a:rPr>
                        <a:t>OSTC-5.4.1</a:t>
                      </a:r>
                    </a:p>
                  </a:txBody>
                  <a:tcPr>
                    <a:solidFill>
                      <a:schemeClr val="bg1">
                        <a:lumMod val="85000"/>
                      </a:schemeClr>
                    </a:solidFill>
                  </a:tcPr>
                </a:tc>
                <a:tc>
                  <a:txBody>
                    <a:bodyPr/>
                    <a:lstStyle/>
                    <a:p>
                      <a:r>
                        <a:rPr lang="en-US" sz="1400" b="0" dirty="0">
                          <a:solidFill>
                            <a:schemeClr val="tx1"/>
                          </a:solidFill>
                        </a:rPr>
                        <a:t>Budget Modification approval – over 10%</a:t>
                      </a:r>
                    </a:p>
                  </a:txBody>
                  <a:tcPr>
                    <a:solidFill>
                      <a:schemeClr val="bg1">
                        <a:lumMod val="85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23423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www.ServeOhio.org</a:t>
            </a:r>
            <a:endParaRPr lang="en-US" dirty="0"/>
          </a:p>
        </p:txBody>
      </p:sp>
      <p:sp>
        <p:nvSpPr>
          <p:cNvPr id="3" name="Footer Placeholder 2"/>
          <p:cNvSpPr>
            <a:spLocks noGrp="1"/>
          </p:cNvSpPr>
          <p:nvPr>
            <p:ph type="ftr" sz="quarter" idx="11"/>
          </p:nvPr>
        </p:nvSpPr>
        <p:spPr/>
        <p:txBody>
          <a:bodyPr/>
          <a:lstStyle/>
          <a:p>
            <a:r>
              <a:rPr lang="en-US"/>
              <a:t>Strengthening Ohio Communities through Service and Volunteerism. </a:t>
            </a:r>
            <a:endParaRPr lang="en-US" dirty="0"/>
          </a:p>
        </p:txBody>
      </p:sp>
      <p:sp>
        <p:nvSpPr>
          <p:cNvPr id="5" name="Rectangle 4"/>
          <p:cNvSpPr/>
          <p:nvPr/>
        </p:nvSpPr>
        <p:spPr>
          <a:xfrm>
            <a:off x="304800" y="1524000"/>
            <a:ext cx="8540262" cy="4524315"/>
          </a:xfrm>
          <a:prstGeom prst="rect">
            <a:avLst/>
          </a:prstGeom>
        </p:spPr>
        <p:txBody>
          <a:bodyPr wrap="square">
            <a:spAutoFit/>
          </a:bodyPr>
          <a:lstStyle/>
          <a:p>
            <a:pPr algn="ctr"/>
            <a:r>
              <a:rPr lang="en-US" sz="2400" dirty="0"/>
              <a:t>Award Recipients </a:t>
            </a:r>
            <a:r>
              <a:rPr lang="en-US" sz="2400" u="sng" dirty="0"/>
              <a:t>Must</a:t>
            </a:r>
            <a:r>
              <a:rPr lang="en-US" sz="2400" dirty="0"/>
              <a:t> Comply, but are not limited to:</a:t>
            </a:r>
            <a:br>
              <a:rPr lang="en-US" sz="2400" dirty="0"/>
            </a:br>
            <a:endParaRPr lang="en-US" sz="2400" dirty="0"/>
          </a:p>
          <a:p>
            <a:pPr marL="800100" lvl="1" indent="-342900">
              <a:buFont typeface="Wingdings" panose="05000000000000000000" pitchFamily="2" charset="2"/>
              <a:buChar char="Ø"/>
            </a:pPr>
            <a:r>
              <a:rPr lang="en-US" sz="2400" dirty="0"/>
              <a:t>National &amp; Community Service Act of 1990</a:t>
            </a:r>
          </a:p>
          <a:p>
            <a:pPr marL="800100" lvl="1" indent="-342900">
              <a:buFont typeface="Wingdings" panose="05000000000000000000" pitchFamily="2" charset="2"/>
              <a:buChar char="Ø"/>
            </a:pPr>
            <a:r>
              <a:rPr lang="en-US" sz="2400" dirty="0"/>
              <a:t>Serve America Act (2009)</a:t>
            </a:r>
          </a:p>
          <a:p>
            <a:pPr marL="800100" lvl="1" indent="-342900">
              <a:buFont typeface="Wingdings" panose="05000000000000000000" pitchFamily="2" charset="2"/>
              <a:buChar char="Ø"/>
            </a:pPr>
            <a:r>
              <a:rPr lang="en-US" sz="2400" b="1" dirty="0"/>
              <a:t>2 CFR Part 200 aka Uniform Guidance and Part 2205</a:t>
            </a:r>
          </a:p>
          <a:p>
            <a:pPr marL="800100" lvl="1" indent="-342900">
              <a:buFont typeface="Wingdings" panose="05000000000000000000" pitchFamily="2" charset="2"/>
              <a:buChar char="Ø"/>
            </a:pPr>
            <a:r>
              <a:rPr lang="en-US" sz="2400" dirty="0"/>
              <a:t>State and Local Rules/Regulations</a:t>
            </a:r>
          </a:p>
          <a:p>
            <a:pPr marL="800100" lvl="1" indent="-342900">
              <a:buFont typeface="Wingdings" panose="05000000000000000000" pitchFamily="2" charset="2"/>
              <a:buChar char="Ø"/>
            </a:pPr>
            <a:r>
              <a:rPr lang="en-US" sz="2400" dirty="0"/>
              <a:t>Grant Terms and Conditions (CNCS and ServeOhio)</a:t>
            </a:r>
          </a:p>
          <a:p>
            <a:pPr marL="800100" lvl="1" indent="-342900">
              <a:buFont typeface="Wingdings" panose="05000000000000000000" pitchFamily="2" charset="2"/>
              <a:buChar char="Ø"/>
            </a:pPr>
            <a:r>
              <a:rPr lang="en-US" sz="2400" dirty="0"/>
              <a:t>Notice of Grant Award</a:t>
            </a:r>
          </a:p>
          <a:p>
            <a:pPr marL="800100" lvl="1" indent="-342900">
              <a:buFont typeface="Wingdings" panose="05000000000000000000" pitchFamily="2" charset="2"/>
              <a:buChar char="Ø"/>
            </a:pPr>
            <a:r>
              <a:rPr lang="en-US" sz="2400" dirty="0"/>
              <a:t>Approved Application and Budget</a:t>
            </a:r>
          </a:p>
          <a:p>
            <a:pPr marL="800100" lvl="1" indent="-342900">
              <a:buFont typeface="Wingdings" panose="05000000000000000000" pitchFamily="2" charset="2"/>
              <a:buChar char="Ø"/>
            </a:pPr>
            <a:r>
              <a:rPr lang="en-US" sz="2400" dirty="0"/>
              <a:t>Grant Certifications and Assurances</a:t>
            </a:r>
          </a:p>
          <a:p>
            <a:pPr marL="800100" lvl="1" indent="-342900">
              <a:buFont typeface="Wingdings" panose="05000000000000000000" pitchFamily="2" charset="2"/>
              <a:buChar char="Ø"/>
            </a:pPr>
            <a:r>
              <a:rPr lang="en-US" sz="2400" dirty="0"/>
              <a:t>Notice of Funding Availability</a:t>
            </a:r>
          </a:p>
          <a:p>
            <a:pPr marL="800100" lvl="1" indent="-342900">
              <a:buFont typeface="Wingdings" panose="05000000000000000000" pitchFamily="2" charset="2"/>
              <a:buChar char="Ø"/>
            </a:pPr>
            <a:r>
              <a:rPr lang="en-US" sz="2400" u="sng" dirty="0">
                <a:effectLst>
                  <a:outerShdw blurRad="38100" dist="38100" dir="2700000" algn="tl">
                    <a:srgbClr val="000000">
                      <a:alpha val="43137"/>
                    </a:srgbClr>
                  </a:outerShdw>
                </a:effectLst>
              </a:rPr>
              <a:t>Your Agency Policies and Procedures</a:t>
            </a:r>
          </a:p>
        </p:txBody>
      </p:sp>
      <p:sp>
        <p:nvSpPr>
          <p:cNvPr id="7" name="Title 1">
            <a:extLst>
              <a:ext uri="{FF2B5EF4-FFF2-40B4-BE49-F238E27FC236}">
                <a16:creationId xmlns:a16="http://schemas.microsoft.com/office/drawing/2014/main" id="{10FB4656-9BF2-40A5-9CAD-E7C441AEE950}"/>
              </a:ext>
            </a:extLst>
          </p:cNvPr>
          <p:cNvSpPr>
            <a:spLocks noGrp="1"/>
          </p:cNvSpPr>
          <p:nvPr>
            <p:ph type="title"/>
          </p:nvPr>
        </p:nvSpPr>
        <p:spPr>
          <a:xfrm>
            <a:off x="431800" y="609600"/>
            <a:ext cx="8229600" cy="1066800"/>
          </a:xfrm>
        </p:spPr>
        <p:txBody>
          <a:bodyPr/>
          <a:lstStyle/>
          <a:p>
            <a:r>
              <a:rPr lang="en-US" dirty="0"/>
              <a:t>Regulations and Requirements</a:t>
            </a:r>
          </a:p>
        </p:txBody>
      </p:sp>
      <p:sp>
        <p:nvSpPr>
          <p:cNvPr id="4" name="TextBox 3">
            <a:extLst>
              <a:ext uri="{FF2B5EF4-FFF2-40B4-BE49-F238E27FC236}">
                <a16:creationId xmlns:a16="http://schemas.microsoft.com/office/drawing/2014/main" id="{98AC4CD5-DC0F-4173-8E15-EC7191FFC874}"/>
              </a:ext>
            </a:extLst>
          </p:cNvPr>
          <p:cNvSpPr txBox="1"/>
          <p:nvPr/>
        </p:nvSpPr>
        <p:spPr>
          <a:xfrm>
            <a:off x="1866900" y="1938269"/>
            <a:ext cx="5257800" cy="369332"/>
          </a:xfrm>
          <a:prstGeom prst="rect">
            <a:avLst/>
          </a:prstGeom>
          <a:noFill/>
        </p:spPr>
        <p:txBody>
          <a:bodyPr wrap="square" rtlCol="0">
            <a:spAutoFit/>
          </a:bodyPr>
          <a:lstStyle/>
          <a:p>
            <a:r>
              <a:rPr lang="en-US" dirty="0"/>
              <a:t>See page 2 of the CNCS General Terms and Conditions</a:t>
            </a:r>
          </a:p>
        </p:txBody>
      </p:sp>
    </p:spTree>
    <p:extLst>
      <p:ext uri="{BB962C8B-B14F-4D97-AF65-F5344CB8AC3E}">
        <p14:creationId xmlns:p14="http://schemas.microsoft.com/office/powerpoint/2010/main" val="2113834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2" name="Title 1"/>
          <p:cNvSpPr>
            <a:spLocks noGrp="1"/>
          </p:cNvSpPr>
          <p:nvPr>
            <p:ph type="title" idx="4294967295"/>
          </p:nvPr>
        </p:nvSpPr>
        <p:spPr>
          <a:xfrm>
            <a:off x="152400" y="575318"/>
            <a:ext cx="8229600" cy="1066800"/>
          </a:xfrm>
        </p:spPr>
        <p:txBody>
          <a:bodyPr/>
          <a:lstStyle/>
          <a:p>
            <a:r>
              <a:rPr lang="en-US" dirty="0"/>
              <a:t>Topics</a:t>
            </a:r>
          </a:p>
        </p:txBody>
      </p:sp>
      <p:sp>
        <p:nvSpPr>
          <p:cNvPr id="3" name="Content Placeholder 2"/>
          <p:cNvSpPr>
            <a:spLocks noGrp="1"/>
          </p:cNvSpPr>
          <p:nvPr>
            <p:ph idx="4294967295"/>
          </p:nvPr>
        </p:nvSpPr>
        <p:spPr>
          <a:xfrm>
            <a:off x="457200" y="1646237"/>
            <a:ext cx="8229600" cy="4449763"/>
          </a:xfrm>
        </p:spPr>
        <p:txBody>
          <a:bodyPr>
            <a:normAutofit/>
          </a:bodyPr>
          <a:lstStyle/>
          <a:p>
            <a:r>
              <a:rPr lang="en-US" sz="2800" dirty="0"/>
              <a:t>Written Policies/Procedures (</a:t>
            </a:r>
            <a:r>
              <a:rPr lang="en-US" sz="2800" dirty="0">
                <a:hlinkClick r:id="rId2"/>
              </a:rPr>
              <a:t>2 CFR 200.302</a:t>
            </a:r>
            <a:r>
              <a:rPr lang="en-US" sz="2800" dirty="0"/>
              <a:t>)</a:t>
            </a:r>
          </a:p>
          <a:p>
            <a:r>
              <a:rPr lang="en-US" sz="2800" dirty="0"/>
              <a:t>Internal Controls (</a:t>
            </a:r>
            <a:r>
              <a:rPr lang="en-US" sz="2800" dirty="0">
                <a:hlinkClick r:id="rId3"/>
              </a:rPr>
              <a:t>2 CFR 200.303</a:t>
            </a:r>
            <a:r>
              <a:rPr lang="en-US" sz="2800" dirty="0"/>
              <a:t>)</a:t>
            </a:r>
          </a:p>
          <a:p>
            <a:r>
              <a:rPr lang="en-US" sz="2800" dirty="0"/>
              <a:t>Accounting System Requirements (</a:t>
            </a:r>
            <a:r>
              <a:rPr lang="en-US" sz="2800" dirty="0">
                <a:hlinkClick r:id="rId2"/>
              </a:rPr>
              <a:t>2 CFR 200.302</a:t>
            </a:r>
            <a:r>
              <a:rPr lang="en-US" sz="2800" dirty="0"/>
              <a:t>)</a:t>
            </a:r>
          </a:p>
          <a:p>
            <a:r>
              <a:rPr lang="en-US" sz="2800" dirty="0"/>
              <a:t>Standards for Documentation (</a:t>
            </a:r>
            <a:r>
              <a:rPr lang="en-US" sz="2800" dirty="0">
                <a:hlinkClick r:id="rId2"/>
              </a:rPr>
              <a:t>2 CFR 200</a:t>
            </a:r>
            <a:r>
              <a:rPr lang="en-US" sz="2800" dirty="0"/>
              <a:t>)</a:t>
            </a:r>
          </a:p>
          <a:p>
            <a:pPr marL="0" indent="0">
              <a:buNone/>
            </a:pPr>
            <a:endParaRPr lang="en-US" sz="900" dirty="0"/>
          </a:p>
          <a:p>
            <a:r>
              <a:rPr lang="en-US" sz="2800" dirty="0"/>
              <a:t>Common Audit Findings/Problems</a:t>
            </a:r>
            <a:r>
              <a:rPr lang="en-US" sz="2800" dirty="0">
                <a:highlight>
                  <a:srgbClr val="FFFF00"/>
                </a:highlight>
              </a:rPr>
              <a:t> </a:t>
            </a:r>
          </a:p>
          <a:p>
            <a:r>
              <a:rPr lang="en-US" sz="2800" dirty="0"/>
              <a:t>Ohio AmeriCorps Guidance &amp; Terms and Conditions</a:t>
            </a:r>
          </a:p>
          <a:p>
            <a:endParaRPr lang="en-US" dirty="0"/>
          </a:p>
        </p:txBody>
      </p:sp>
    </p:spTree>
    <p:extLst>
      <p:ext uri="{BB962C8B-B14F-4D97-AF65-F5344CB8AC3E}">
        <p14:creationId xmlns:p14="http://schemas.microsoft.com/office/powerpoint/2010/main" val="607899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4" name="Rectangle 3"/>
          <p:cNvSpPr/>
          <p:nvPr/>
        </p:nvSpPr>
        <p:spPr>
          <a:xfrm>
            <a:off x="304800" y="974482"/>
            <a:ext cx="8382000" cy="4909036"/>
          </a:xfrm>
          <a:prstGeom prst="rect">
            <a:avLst/>
          </a:prstGeom>
        </p:spPr>
        <p:txBody>
          <a:bodyPr wrap="square">
            <a:spAutoFit/>
          </a:bodyPr>
          <a:lstStyle/>
          <a:p>
            <a:pPr indent="-212725" algn="ctr" defTabSz="850900" eaLnBrk="0" hangingPunct="0">
              <a:tabLst>
                <a:tab pos="425450" algn="l"/>
              </a:tabLst>
            </a:pPr>
            <a:r>
              <a:rPr lang="en-US" sz="2800" b="1" dirty="0">
                <a:solidFill>
                  <a:srgbClr val="C00000"/>
                </a:solidFill>
                <a:effectLst>
                  <a:outerShdw blurRad="38100" dist="38100" dir="2700000" algn="tl">
                    <a:srgbClr val="000000">
                      <a:alpha val="43137"/>
                    </a:srgbClr>
                  </a:outerShdw>
                </a:effectLst>
                <a:latin typeface="+mj-lt"/>
                <a:cs typeface="Arial" charset="0"/>
              </a:rPr>
              <a:t>Documentation Standards – Personnel Expenses</a:t>
            </a:r>
          </a:p>
          <a:p>
            <a:pPr indent="-212725" algn="ctr" defTabSz="850900" eaLnBrk="0" hangingPunct="0">
              <a:tabLst>
                <a:tab pos="425450" algn="l"/>
              </a:tabLst>
            </a:pPr>
            <a:r>
              <a:rPr lang="en-US" sz="2400" dirty="0">
                <a:solidFill>
                  <a:prstClr val="black"/>
                </a:solidFill>
                <a:latin typeface="Cambria"/>
                <a:cs typeface="Arial" charset="0"/>
                <a:hlinkClick r:id="rId2"/>
              </a:rPr>
              <a:t>See 2 CFR 200.430 (</a:t>
            </a:r>
            <a:r>
              <a:rPr lang="en-US" sz="2400" dirty="0" err="1">
                <a:solidFill>
                  <a:prstClr val="black"/>
                </a:solidFill>
                <a:latin typeface="Cambria"/>
                <a:cs typeface="Arial" charset="0"/>
                <a:hlinkClick r:id="rId2"/>
              </a:rPr>
              <a:t>i</a:t>
            </a:r>
            <a:r>
              <a:rPr lang="en-US" sz="2400" dirty="0">
                <a:solidFill>
                  <a:prstClr val="black"/>
                </a:solidFill>
                <a:latin typeface="Cambria"/>
                <a:cs typeface="Arial" charset="0"/>
                <a:hlinkClick r:id="rId2"/>
              </a:rPr>
              <a:t>) </a:t>
            </a:r>
            <a:endParaRPr lang="en-US" sz="2400" dirty="0">
              <a:solidFill>
                <a:prstClr val="black"/>
              </a:solidFill>
              <a:latin typeface="Cambria"/>
              <a:cs typeface="Arial" charset="0"/>
            </a:endParaRPr>
          </a:p>
          <a:p>
            <a:pPr indent="-212725" defTabSz="850900" eaLnBrk="0" hangingPunct="0">
              <a:tabLst>
                <a:tab pos="425450" algn="l"/>
              </a:tabLst>
            </a:pPr>
            <a:endParaRPr lang="en-US" sz="2000" b="1" dirty="0">
              <a:solidFill>
                <a:prstClr val="black"/>
              </a:solidFill>
              <a:latin typeface="Arial" charset="0"/>
              <a:cs typeface="Arial" charset="0"/>
            </a:endParaRPr>
          </a:p>
          <a:p>
            <a:pPr defTabSz="850900" eaLnBrk="0" hangingPunct="0">
              <a:buClr>
                <a:prstClr val="black"/>
              </a:buClr>
              <a:tabLst>
                <a:tab pos="425450" algn="l"/>
              </a:tabLst>
            </a:pPr>
            <a:r>
              <a:rPr lang="en-US" sz="1900" dirty="0">
                <a:solidFill>
                  <a:prstClr val="black"/>
                </a:solidFill>
                <a:latin typeface="Arial" charset="0"/>
                <a:cs typeface="Arial" charset="0"/>
              </a:rPr>
              <a:t>Charges for salaries and wages must be based on records that accurately reflect the work performed. These records must:</a:t>
            </a:r>
          </a:p>
          <a:p>
            <a:pPr marL="441325" indent="-441325" defTabSz="850900" eaLnBrk="0" hangingPunct="0">
              <a:buClr>
                <a:prstClr val="black"/>
              </a:buClr>
              <a:buFont typeface="Wingdings" pitchFamily="2" charset="2"/>
              <a:buChar char="Ø"/>
              <a:tabLst>
                <a:tab pos="425450" algn="l"/>
              </a:tabLst>
            </a:pPr>
            <a:r>
              <a:rPr lang="en-US" sz="1900" dirty="0">
                <a:solidFill>
                  <a:prstClr val="black"/>
                </a:solidFill>
                <a:latin typeface="Arial" charset="0"/>
                <a:cs typeface="Arial" charset="0"/>
              </a:rPr>
              <a:t>Be supported by a system of internal control which provides reasonable assurance the charges are accurate, allowable and properly allocated</a:t>
            </a:r>
          </a:p>
          <a:p>
            <a:pPr marL="441325" indent="-441325" defTabSz="850900" eaLnBrk="0" hangingPunct="0">
              <a:buClr>
                <a:prstClr val="black"/>
              </a:buClr>
              <a:buFont typeface="Wingdings" pitchFamily="2" charset="2"/>
              <a:buChar char="Ø"/>
              <a:tabLst>
                <a:tab pos="425450" algn="l"/>
              </a:tabLst>
            </a:pPr>
            <a:r>
              <a:rPr lang="en-US" sz="1900" dirty="0">
                <a:solidFill>
                  <a:prstClr val="black"/>
                </a:solidFill>
                <a:latin typeface="Arial" charset="0"/>
                <a:cs typeface="Arial" charset="0"/>
              </a:rPr>
              <a:t>Be incorporated into the official records of the organization</a:t>
            </a:r>
          </a:p>
          <a:p>
            <a:pPr marL="441325" indent="-441325" defTabSz="850900" eaLnBrk="0" hangingPunct="0">
              <a:buClr>
                <a:prstClr val="black"/>
              </a:buClr>
              <a:buFont typeface="Wingdings" pitchFamily="2" charset="2"/>
              <a:buChar char="Ø"/>
              <a:tabLst>
                <a:tab pos="425450" algn="l"/>
              </a:tabLst>
            </a:pPr>
            <a:r>
              <a:rPr lang="en-US" sz="1900" dirty="0">
                <a:solidFill>
                  <a:prstClr val="black"/>
                </a:solidFill>
                <a:latin typeface="Arial" charset="0"/>
                <a:cs typeface="Arial" charset="0"/>
              </a:rPr>
              <a:t>Reflect the total activity for which the employee is compensated (grant and matching funds) </a:t>
            </a:r>
          </a:p>
          <a:p>
            <a:pPr marL="441325" indent="-441325" defTabSz="850900" eaLnBrk="0" hangingPunct="0">
              <a:buClr>
                <a:prstClr val="black"/>
              </a:buClr>
              <a:buFont typeface="Wingdings" pitchFamily="2" charset="2"/>
              <a:buChar char="Ø"/>
              <a:tabLst>
                <a:tab pos="425450" algn="l"/>
              </a:tabLst>
            </a:pPr>
            <a:r>
              <a:rPr lang="en-US" sz="1900" dirty="0">
                <a:solidFill>
                  <a:prstClr val="black"/>
                </a:solidFill>
                <a:latin typeface="Arial" charset="0"/>
                <a:cs typeface="Arial" charset="0"/>
              </a:rPr>
              <a:t>Support the distribution of salaries and wages chargeable between this grant and other programs or functions if the employee is less than 100% on the AmeriCorps grant.</a:t>
            </a:r>
          </a:p>
          <a:p>
            <a:pPr marL="441325" indent="-441325" defTabSz="850900" eaLnBrk="0" hangingPunct="0">
              <a:buClr>
                <a:prstClr val="black"/>
              </a:buClr>
              <a:buFont typeface="Wingdings" pitchFamily="2" charset="2"/>
              <a:buChar char="Ø"/>
              <a:tabLst>
                <a:tab pos="425450" algn="l"/>
              </a:tabLst>
            </a:pPr>
            <a:endParaRPr lang="en-US" sz="1900" dirty="0">
              <a:solidFill>
                <a:prstClr val="black"/>
              </a:solidFill>
              <a:latin typeface="Arial" charset="0"/>
              <a:cs typeface="Arial" charset="0"/>
            </a:endParaRPr>
          </a:p>
          <a:p>
            <a:pPr defTabSz="850900" eaLnBrk="0" hangingPunct="0">
              <a:buClr>
                <a:prstClr val="black"/>
              </a:buClr>
              <a:tabLst>
                <a:tab pos="425450" algn="l"/>
              </a:tabLst>
            </a:pPr>
            <a:r>
              <a:rPr lang="en-US" sz="1600" dirty="0">
                <a:solidFill>
                  <a:prstClr val="black"/>
                </a:solidFill>
                <a:latin typeface="Arial" charset="0"/>
                <a:cs typeface="Arial" charset="0"/>
              </a:rPr>
              <a:t>NOTE: state and local government agencies see 2 CFR 200.430 (x)(5) for substitute systems; IHEs see 2 CFR 200.430 (h) for additional information.</a:t>
            </a:r>
          </a:p>
        </p:txBody>
      </p:sp>
    </p:spTree>
    <p:extLst>
      <p:ext uri="{BB962C8B-B14F-4D97-AF65-F5344CB8AC3E}">
        <p14:creationId xmlns:p14="http://schemas.microsoft.com/office/powerpoint/2010/main" val="3064497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prstClr val="black">
                    <a:tint val="75000"/>
                  </a:prstClr>
                </a:solidFill>
              </a:rPr>
              <a:t>www.ServeOhio.org</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Strengthening Ohio Communities through Service and Volunteerism. </a:t>
            </a:r>
            <a:endParaRPr lang="en-US" dirty="0">
              <a:solidFill>
                <a:prstClr val="black">
                  <a:tint val="75000"/>
                </a:prstClr>
              </a:solidFill>
            </a:endParaRPr>
          </a:p>
        </p:txBody>
      </p:sp>
      <p:sp>
        <p:nvSpPr>
          <p:cNvPr id="4" name="Rectangle 3"/>
          <p:cNvSpPr/>
          <p:nvPr/>
        </p:nvSpPr>
        <p:spPr>
          <a:xfrm>
            <a:off x="304800" y="762000"/>
            <a:ext cx="8534400" cy="5355312"/>
          </a:xfrm>
          <a:prstGeom prst="rect">
            <a:avLst/>
          </a:prstGeom>
        </p:spPr>
        <p:txBody>
          <a:bodyPr wrap="square">
            <a:spAutoFit/>
          </a:bodyPr>
          <a:lstStyle/>
          <a:p>
            <a:pPr indent="-212725" algn="ctr" defTabSz="850900">
              <a:tabLst>
                <a:tab pos="425450" algn="l"/>
              </a:tabLst>
            </a:pPr>
            <a:r>
              <a:rPr lang="en-US" sz="2400" b="1" dirty="0">
                <a:solidFill>
                  <a:srgbClr val="C00000"/>
                </a:solidFill>
                <a:effectLst>
                  <a:outerShdw blurRad="38100" dist="38100" dir="2700000" algn="tl">
                    <a:srgbClr val="000000">
                      <a:alpha val="43137"/>
                    </a:srgbClr>
                  </a:outerShdw>
                </a:effectLst>
                <a:latin typeface="Arial" charset="0"/>
                <a:cs typeface="Arial" charset="0"/>
              </a:rPr>
              <a:t>Documentation of Staff Time</a:t>
            </a:r>
          </a:p>
          <a:p>
            <a:pPr indent="-212725" defTabSz="850900">
              <a:tabLst>
                <a:tab pos="638175" algn="l"/>
              </a:tabLst>
            </a:pPr>
            <a:r>
              <a:rPr lang="en-US" sz="2000" dirty="0">
                <a:solidFill>
                  <a:prstClr val="black"/>
                </a:solidFill>
                <a:cs typeface="Arial" charset="0"/>
              </a:rPr>
              <a:t>Based on the Uniform Guidance, </a:t>
            </a:r>
            <a:r>
              <a:rPr lang="en-US" sz="2000" b="1" dirty="0">
                <a:solidFill>
                  <a:prstClr val="black"/>
                </a:solidFill>
                <a:cs typeface="Arial" charset="0"/>
              </a:rPr>
              <a:t>ServeOhio expects </a:t>
            </a:r>
            <a:r>
              <a:rPr lang="en-US" sz="2000" dirty="0">
                <a:solidFill>
                  <a:prstClr val="black"/>
                </a:solidFill>
                <a:cs typeface="Arial" charset="0"/>
              </a:rPr>
              <a:t>programs to use timesheets and/or Personnel Activity Reports to track staff time.  Any alternate mechanism must receive prior approval by OCSV.  Timesheets must:</a:t>
            </a:r>
          </a:p>
          <a:p>
            <a:pPr indent="-212725" defTabSz="850900" eaLnBrk="0" hangingPunct="0">
              <a:tabLst>
                <a:tab pos="638175" algn="l"/>
              </a:tabLst>
            </a:pPr>
            <a:r>
              <a:rPr lang="en-US" sz="2000" b="1" dirty="0">
                <a:solidFill>
                  <a:prstClr val="black"/>
                </a:solidFill>
                <a:cs typeface="Arial" charset="0"/>
              </a:rPr>
              <a:t> </a:t>
            </a:r>
            <a:endParaRPr lang="en-US" sz="2000" dirty="0">
              <a:solidFill>
                <a:prstClr val="black"/>
              </a:solidFill>
              <a:cs typeface="Arial" charset="0"/>
            </a:endParaRPr>
          </a:p>
          <a:p>
            <a:pPr indent="-212725" defTabSz="850900" eaLnBrk="0" hangingPunct="0">
              <a:buFont typeface="Wingdings" pitchFamily="2" charset="2"/>
              <a:buChar char="Ø"/>
              <a:tabLst>
                <a:tab pos="638175" algn="l"/>
              </a:tabLst>
            </a:pPr>
            <a:r>
              <a:rPr lang="en-US" sz="2000" dirty="0">
                <a:solidFill>
                  <a:prstClr val="black"/>
                </a:solidFill>
                <a:cs typeface="Arial" charset="0"/>
              </a:rPr>
              <a:t>Show total hours worked each day; account for total activity of employee, not</a:t>
            </a:r>
            <a:br>
              <a:rPr lang="en-US" sz="2000" dirty="0">
                <a:solidFill>
                  <a:prstClr val="black"/>
                </a:solidFill>
                <a:cs typeface="Arial" charset="0"/>
              </a:rPr>
            </a:br>
            <a:r>
              <a:rPr lang="en-US" sz="2000" dirty="0">
                <a:solidFill>
                  <a:prstClr val="black"/>
                </a:solidFill>
                <a:cs typeface="Arial" charset="0"/>
              </a:rPr>
              <a:t>    just time spent on AmeriCorps only (if less than 100% on grant) </a:t>
            </a:r>
          </a:p>
          <a:p>
            <a:pPr indent="-212725" defTabSz="850900" eaLnBrk="0" hangingPunct="0">
              <a:buFont typeface="Wingdings" pitchFamily="2" charset="2"/>
              <a:buChar char="Ø"/>
              <a:tabLst>
                <a:tab pos="638175" algn="l"/>
              </a:tabLst>
            </a:pPr>
            <a:r>
              <a:rPr lang="en-US" sz="2000" dirty="0">
                <a:solidFill>
                  <a:prstClr val="black"/>
                </a:solidFill>
                <a:cs typeface="Arial" charset="0"/>
              </a:rPr>
              <a:t>Be signed/dated by employee and supervisor and kept on file (unless agency</a:t>
            </a:r>
            <a:br>
              <a:rPr lang="en-US" sz="2000" dirty="0">
                <a:solidFill>
                  <a:prstClr val="black"/>
                </a:solidFill>
                <a:cs typeface="Arial" charset="0"/>
              </a:rPr>
            </a:br>
            <a:r>
              <a:rPr lang="en-US" sz="2000" dirty="0">
                <a:solidFill>
                  <a:prstClr val="black"/>
                </a:solidFill>
                <a:cs typeface="Arial" charset="0"/>
              </a:rPr>
              <a:t>    requires only one signature); and include a certification statement.</a:t>
            </a:r>
          </a:p>
          <a:p>
            <a:pPr indent="-212725" defTabSz="850900" eaLnBrk="0" hangingPunct="0">
              <a:buFont typeface="Wingdings" pitchFamily="2" charset="2"/>
              <a:buChar char="Ø"/>
              <a:tabLst>
                <a:tab pos="638175" algn="l"/>
              </a:tabLst>
            </a:pPr>
            <a:r>
              <a:rPr lang="en-US" sz="2000" dirty="0">
                <a:solidFill>
                  <a:prstClr val="black"/>
                </a:solidFill>
                <a:cs typeface="Arial" charset="0"/>
              </a:rPr>
              <a:t>Be completed after the fact. </a:t>
            </a:r>
          </a:p>
          <a:p>
            <a:pPr indent="-212725" defTabSz="850900" eaLnBrk="0" hangingPunct="0">
              <a:buFont typeface="Wingdings" pitchFamily="2" charset="2"/>
              <a:buChar char="Ø"/>
              <a:tabLst>
                <a:tab pos="638175" algn="l"/>
              </a:tabLst>
            </a:pPr>
            <a:r>
              <a:rPr lang="en-US" sz="2000" dirty="0">
                <a:solidFill>
                  <a:prstClr val="black"/>
                </a:solidFill>
                <a:cs typeface="Arial" charset="0"/>
              </a:rPr>
              <a:t>Be based on actual, not budgeted time. Organizations may estimate time on </a:t>
            </a:r>
            <a:br>
              <a:rPr lang="en-US" sz="2000" dirty="0">
                <a:solidFill>
                  <a:prstClr val="black"/>
                </a:solidFill>
                <a:cs typeface="Arial" charset="0"/>
              </a:rPr>
            </a:br>
            <a:r>
              <a:rPr lang="en-US" sz="2000" dirty="0">
                <a:solidFill>
                  <a:prstClr val="black"/>
                </a:solidFill>
                <a:cs typeface="Arial" charset="0"/>
              </a:rPr>
              <a:t>    an interim basis, but ultimately must show they are charging based on the</a:t>
            </a:r>
            <a:br>
              <a:rPr lang="en-US" sz="2000" dirty="0">
                <a:solidFill>
                  <a:prstClr val="black"/>
                </a:solidFill>
                <a:cs typeface="Arial" charset="0"/>
              </a:rPr>
            </a:br>
            <a:r>
              <a:rPr lang="en-US" sz="2000" dirty="0">
                <a:solidFill>
                  <a:prstClr val="black"/>
                </a:solidFill>
                <a:cs typeface="Arial" charset="0"/>
              </a:rPr>
              <a:t>    time and activity data, and not charging grants based on budgeted time.  </a:t>
            </a:r>
          </a:p>
          <a:p>
            <a:pPr indent="-212725" defTabSz="850900" eaLnBrk="0" hangingPunct="0">
              <a:buFont typeface="Wingdings" pitchFamily="2" charset="2"/>
              <a:buChar char="Ø"/>
              <a:tabLst>
                <a:tab pos="638175" algn="l"/>
              </a:tabLst>
            </a:pPr>
            <a:r>
              <a:rPr lang="en-US" sz="2000" dirty="0">
                <a:solidFill>
                  <a:prstClr val="black"/>
                </a:solidFill>
                <a:cs typeface="Arial" charset="0"/>
              </a:rPr>
              <a:t>Be prepared at least monthly, and coincide with your pay </a:t>
            </a:r>
            <a:br>
              <a:rPr lang="en-US" sz="2000" dirty="0">
                <a:solidFill>
                  <a:prstClr val="black"/>
                </a:solidFill>
                <a:cs typeface="Arial" charset="0"/>
              </a:rPr>
            </a:br>
            <a:r>
              <a:rPr lang="en-US" sz="2000" dirty="0">
                <a:solidFill>
                  <a:prstClr val="black"/>
                </a:solidFill>
                <a:cs typeface="Arial" charset="0"/>
              </a:rPr>
              <a:t>   periods.</a:t>
            </a:r>
          </a:p>
          <a:p>
            <a:pPr defTabSz="850900" eaLnBrk="0" hangingPunct="0">
              <a:tabLst>
                <a:tab pos="638175" algn="l"/>
              </a:tabLst>
            </a:pPr>
            <a:br>
              <a:rPr lang="en-US" sz="1000" dirty="0">
                <a:solidFill>
                  <a:prstClr val="black"/>
                </a:solidFill>
                <a:latin typeface="Arial" charset="0"/>
                <a:cs typeface="Arial" charset="0"/>
              </a:rPr>
            </a:br>
            <a:r>
              <a:rPr lang="en-US" sz="1400" dirty="0">
                <a:solidFill>
                  <a:prstClr val="black"/>
                </a:solidFill>
                <a:latin typeface="Arial" charset="0"/>
                <a:cs typeface="Arial" charset="0"/>
              </a:rPr>
              <a:t>(For sample forms and OMB Cost Principles, see CNCS </a:t>
            </a:r>
            <a:r>
              <a:rPr lang="en-US" sz="1400" dirty="0">
                <a:solidFill>
                  <a:prstClr val="black"/>
                </a:solidFill>
                <a:latin typeface="Arial" charset="0"/>
                <a:cs typeface="Arial" charset="0"/>
                <a:hlinkClick r:id="rId2"/>
              </a:rPr>
              <a:t>Staff Timesheets: Requirements and Issues</a:t>
            </a:r>
            <a:r>
              <a:rPr lang="en-US" sz="1400" dirty="0">
                <a:solidFill>
                  <a:prstClr val="black"/>
                </a:solidFill>
                <a:latin typeface="Arial" charset="0"/>
                <a:cs typeface="Arial" charset="0"/>
              </a:rPr>
              <a:t>) </a:t>
            </a:r>
          </a:p>
          <a:p>
            <a:pPr defTabSz="850900" eaLnBrk="0" hangingPunct="0">
              <a:tabLst>
                <a:tab pos="638175" algn="l"/>
              </a:tabLst>
            </a:pPr>
            <a:endParaRPr lang="en-US" sz="1400" dirty="0">
              <a:solidFill>
                <a:prstClr val="black"/>
              </a:solidFill>
              <a:latin typeface="Arial" charset="0"/>
              <a:cs typeface="Arial" charset="0"/>
            </a:endParaRPr>
          </a:p>
        </p:txBody>
      </p:sp>
    </p:spTree>
    <p:extLst>
      <p:ext uri="{BB962C8B-B14F-4D97-AF65-F5344CB8AC3E}">
        <p14:creationId xmlns:p14="http://schemas.microsoft.com/office/powerpoint/2010/main" val="2921632014"/>
      </p:ext>
    </p:extLst>
  </p:cSld>
  <p:clrMapOvr>
    <a:masterClrMapping/>
  </p:clrMapOvr>
</p:sld>
</file>

<file path=ppt/theme/theme1.xml><?xml version="1.0" encoding="utf-8"?>
<a:theme xmlns:a="http://schemas.openxmlformats.org/drawingml/2006/main" name="3_Office Theme">
  <a:themeElements>
    <a:clrScheme name="Custom 1">
      <a:dk1>
        <a:sysClr val="windowText" lastClr="000000"/>
      </a:dk1>
      <a:lt1>
        <a:sysClr val="window" lastClr="FFFFFF"/>
      </a:lt1>
      <a:dk2>
        <a:srgbClr val="696464"/>
      </a:dk2>
      <a:lt2>
        <a:srgbClr val="E9E5DC"/>
      </a:lt2>
      <a:accent1>
        <a:srgbClr val="742117"/>
      </a:accent1>
      <a:accent2>
        <a:srgbClr val="9B2D1F"/>
      </a:accent2>
      <a:accent3>
        <a:srgbClr val="A28E6A"/>
      </a:accent3>
      <a:accent4>
        <a:srgbClr val="956251"/>
      </a:accent4>
      <a:accent5>
        <a:srgbClr val="918485"/>
      </a:accent5>
      <a:accent6>
        <a:srgbClr val="855D5D"/>
      </a:accent6>
      <a:hlink>
        <a:srgbClr val="0000FF"/>
      </a:hlink>
      <a:folHlink>
        <a:srgbClr val="96A9A9"/>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1">
      <a:dk1>
        <a:sysClr val="windowText" lastClr="000000"/>
      </a:dk1>
      <a:lt1>
        <a:sysClr val="window" lastClr="FFFFFF"/>
      </a:lt1>
      <a:dk2>
        <a:srgbClr val="696464"/>
      </a:dk2>
      <a:lt2>
        <a:srgbClr val="E9E5DC"/>
      </a:lt2>
      <a:accent1>
        <a:srgbClr val="742117"/>
      </a:accent1>
      <a:accent2>
        <a:srgbClr val="9B2D1F"/>
      </a:accent2>
      <a:accent3>
        <a:srgbClr val="A28E6A"/>
      </a:accent3>
      <a:accent4>
        <a:srgbClr val="956251"/>
      </a:accent4>
      <a:accent5>
        <a:srgbClr val="918485"/>
      </a:accent5>
      <a:accent6>
        <a:srgbClr val="855D5D"/>
      </a:accent6>
      <a:hlink>
        <a:srgbClr val="0000FF"/>
      </a:hlink>
      <a:folHlink>
        <a:srgbClr val="96A9A9"/>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Custom 1">
      <a:dk1>
        <a:sysClr val="windowText" lastClr="000000"/>
      </a:dk1>
      <a:lt1>
        <a:sysClr val="window" lastClr="FFFFFF"/>
      </a:lt1>
      <a:dk2>
        <a:srgbClr val="696464"/>
      </a:dk2>
      <a:lt2>
        <a:srgbClr val="E9E5DC"/>
      </a:lt2>
      <a:accent1>
        <a:srgbClr val="742117"/>
      </a:accent1>
      <a:accent2>
        <a:srgbClr val="9B2D1F"/>
      </a:accent2>
      <a:accent3>
        <a:srgbClr val="A28E6A"/>
      </a:accent3>
      <a:accent4>
        <a:srgbClr val="956251"/>
      </a:accent4>
      <a:accent5>
        <a:srgbClr val="918485"/>
      </a:accent5>
      <a:accent6>
        <a:srgbClr val="855D5D"/>
      </a:accent6>
      <a:hlink>
        <a:srgbClr val="0000FF"/>
      </a:hlink>
      <a:folHlink>
        <a:srgbClr val="96A9A9"/>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6284</TotalTime>
  <Words>5630</Words>
  <Application>Microsoft Office PowerPoint</Application>
  <PresentationFormat>On-screen Show (4:3)</PresentationFormat>
  <Paragraphs>624</Paragraphs>
  <Slides>59</Slides>
  <Notes>10</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59</vt:i4>
      </vt:variant>
    </vt:vector>
  </HeadingPairs>
  <TitlesOfParts>
    <vt:vector size="71" baseType="lpstr">
      <vt:lpstr>Arial</vt:lpstr>
      <vt:lpstr>Calibri</vt:lpstr>
      <vt:lpstr>Calibri Light</vt:lpstr>
      <vt:lpstr>Cambria</vt:lpstr>
      <vt:lpstr>Tahoma</vt:lpstr>
      <vt:lpstr>Times New Roman</vt:lpstr>
      <vt:lpstr>Wingdings</vt:lpstr>
      <vt:lpstr>Wingdings 3</vt:lpstr>
      <vt:lpstr>3_Office Theme</vt:lpstr>
      <vt:lpstr>2_Office Theme</vt:lpstr>
      <vt:lpstr>Custom Design</vt:lpstr>
      <vt:lpstr>1_Office Theme</vt:lpstr>
      <vt:lpstr>Welcome</vt:lpstr>
      <vt:lpstr> Fiscal Staff  </vt:lpstr>
      <vt:lpstr>What you need to know to meet the fiscal/grants management requirements of an Ohio AmeriCorps grant award</vt:lpstr>
      <vt:lpstr>PowerPoint Presentation</vt:lpstr>
      <vt:lpstr>Regulations and Requirements</vt:lpstr>
      <vt:lpstr>Regulations and Requirements</vt:lpstr>
      <vt:lpstr>Topics</vt:lpstr>
      <vt:lpstr>PowerPoint Presentation</vt:lpstr>
      <vt:lpstr>PowerPoint Presentation</vt:lpstr>
      <vt:lpstr>Staff Time and Attendance 2 CFR 200.430</vt:lpstr>
      <vt:lpstr>Cost Sharing or Match – 2 CFR 200.306 (b)</vt:lpstr>
      <vt:lpstr>Cost Sharing or Match – 2 CFR 200.306 (b)</vt:lpstr>
      <vt:lpstr>Match – 2 CFR 200.306 (b)</vt:lpstr>
      <vt:lpstr>Organization Accounting Requirements  Internal Controls – 2 CFR 200.303</vt:lpstr>
      <vt:lpstr>Organization Accounting Requirements  Internal Controls – 2 CFR 200.303</vt:lpstr>
      <vt:lpstr>Organization Accounting Requirements Internal Controls (Remedy cont.) </vt:lpstr>
      <vt:lpstr>Other CNCS Common OIG Audit Findings</vt:lpstr>
      <vt:lpstr>Solid Grant/Fiscal Management</vt:lpstr>
      <vt:lpstr>Accounting System Requirements </vt:lpstr>
      <vt:lpstr>Adequate Documentation</vt:lpstr>
      <vt:lpstr>Requirements of Document Descriptions</vt:lpstr>
      <vt:lpstr>Good Descriptions</vt:lpstr>
      <vt:lpstr>Good Descriptions</vt:lpstr>
      <vt:lpstr>Governing Authorities see CNCS FY2020 General Grant and Cooperative Agreement Terms and Conditions, p.2 </vt:lpstr>
      <vt:lpstr>PowerPoint Presentation</vt:lpstr>
      <vt:lpstr>Ohio Supplementary Terms &amp; Conditions  see OSTC-5 and OSTC-6 for grants and financial management requirements</vt:lpstr>
      <vt:lpstr>Ohio Supplementary Terms &amp; Conditions </vt:lpstr>
      <vt:lpstr>Financial Reporting in OnCorps </vt:lpstr>
      <vt:lpstr>OnCorps (OSTC 6.2)</vt:lpstr>
      <vt:lpstr>OnCorps (OSTC 6.3)</vt:lpstr>
      <vt:lpstr>OnCorps (OSTC 6.4)</vt:lpstr>
      <vt:lpstr>Periodic Expense Report (PER) </vt:lpstr>
      <vt:lpstr> Financial Reporting Periods &amp; Due Dates Periodic Expense Report (PER)  Grant Year: 2020-2021 </vt:lpstr>
      <vt:lpstr>Budget Changes (OSTC 5.4)</vt:lpstr>
      <vt:lpstr>PowerPoint Presentation</vt:lpstr>
      <vt:lpstr>Requesting Grant Funds </vt:lpstr>
      <vt:lpstr>Member Stipend Guidance</vt:lpstr>
      <vt:lpstr> Member Living Allowance Example  (see CNCS AmeriCorps T&amp;C VIII.A.) </vt:lpstr>
      <vt:lpstr>PowerPoint Presentation</vt:lpstr>
      <vt:lpstr> Member Living Allowance Distribution Example</vt:lpstr>
      <vt:lpstr>Member Living Allowance Distribution OCSV Guidance</vt:lpstr>
      <vt:lpstr>PowerPoint Presentation</vt:lpstr>
      <vt:lpstr>PowerPoint Presentation</vt:lpstr>
      <vt:lpstr>Member Stipend Distribution Visual</vt:lpstr>
      <vt:lpstr>Member(s) who need to complete their term(s)  of service after the program end date </vt:lpstr>
      <vt:lpstr> Financial Monitoring   </vt:lpstr>
      <vt:lpstr>PowerPoint Presentation</vt:lpstr>
      <vt:lpstr>Annual Grant Reconciliation</vt:lpstr>
      <vt:lpstr> Questions regarding this training </vt:lpstr>
      <vt:lpstr>Additional grants/fiscal information to starting the program</vt:lpstr>
      <vt:lpstr>Grants Financial Management  Where To Get More Information</vt:lpstr>
      <vt:lpstr>Grants Financial Management  Where To Get More Information</vt:lpstr>
      <vt:lpstr>Grants Financial Management  Where To Get More Information</vt:lpstr>
      <vt:lpstr>Grants Financial Management  Where To Get More Information</vt:lpstr>
      <vt:lpstr>ServeOhio Staff Contact Information</vt:lpstr>
      <vt:lpstr>Other Financial/Grants Management Ohio Supplementary Terms and Conditions – OSTC-5 and OSTC-6 Highlights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CSVwise</dc:creator>
  <cp:lastModifiedBy>Verhoff-Kiss, Rebeccah</cp:lastModifiedBy>
  <cp:revision>375</cp:revision>
  <cp:lastPrinted>2020-08-20T18:43:20Z</cp:lastPrinted>
  <dcterms:created xsi:type="dcterms:W3CDTF">2011-10-11T16:13:32Z</dcterms:created>
  <dcterms:modified xsi:type="dcterms:W3CDTF">2020-08-27T19:34:09Z</dcterms:modified>
</cp:coreProperties>
</file>